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1pPr>
    <a:lvl2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2pPr>
    <a:lvl3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3pPr>
    <a:lvl4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4pPr>
    <a:lvl5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5pPr>
    <a:lvl6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6pPr>
    <a:lvl7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7pPr>
    <a:lvl8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8pPr>
    <a:lvl9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C5C5C"/>
        </a:fontRef>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DDE"/>
          </a:solidFill>
        </a:fill>
      </a:tcStyle>
    </a:wholeTbl>
    <a:band2H>
      <a:tcTxStyle b="def" i="def"/>
      <a:tcStyle>
        <a:tcBdr/>
        <a:fill>
          <a:solidFill>
            <a:srgbClr val="ECEF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C5C5C"/>
        </a:fontRef>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2D3"/>
          </a:solidFill>
        </a:fill>
      </a:tcStyle>
    </a:wholeTbl>
    <a:band2H>
      <a:tcTxStyle b="def" i="def"/>
      <a:tcStyle>
        <a:tcBdr/>
        <a:fill>
          <a:solidFill>
            <a:srgbClr val="F6F1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C5C5C"/>
        </a:fontRef>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D8DE"/>
          </a:solidFill>
        </a:fill>
      </a:tcStyle>
    </a:wholeTbl>
    <a:band2H>
      <a:tcTxStyle b="def" i="def"/>
      <a:tcStyle>
        <a:tcBdr/>
        <a:fill>
          <a:solidFill>
            <a:srgbClr val="EDED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C5C5C"/>
        </a:fontRef>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C5C5C"/>
        </a:fontRef>
        <a:srgbClr val="5C5C5C"/>
      </a:tcTxStyle>
      <a:tcStyle>
        <a:tcBdr>
          <a:left>
            <a:ln w="12700" cap="flat">
              <a:noFill/>
              <a:miter lim="400000"/>
            </a:ln>
          </a:left>
          <a:right>
            <a:ln w="12700" cap="flat">
              <a:noFill/>
              <a:miter lim="400000"/>
            </a:ln>
          </a:right>
          <a:top>
            <a:ln w="50800" cap="flat">
              <a:solidFill>
                <a:srgbClr val="5C5C5C"/>
              </a:solidFill>
              <a:prstDash val="solid"/>
              <a:round/>
            </a:ln>
          </a:top>
          <a:bottom>
            <a:ln w="25400" cap="flat">
              <a:solidFill>
                <a:srgbClr val="5C5C5C"/>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C5C5C"/>
              </a:solidFill>
              <a:prstDash val="solid"/>
              <a:round/>
            </a:ln>
          </a:top>
          <a:bottom>
            <a:ln w="25400" cap="flat">
              <a:solidFill>
                <a:srgbClr val="5C5C5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C5C5C"/>
        </a:fontRef>
        <a:srgbClr val="5C5C5C"/>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5C5C"/>
          </a:solidFill>
        </a:fill>
      </a:tcStyle>
    </a:firstRow>
  </a:tblStyle>
  <a:tblStyle styleId="{2708684C-4D16-4618-839F-0558EEFCDFE6}" styleName="">
    <a:tblBg/>
    <a:wholeTbl>
      <a:tcTxStyle b="off" i="off">
        <a:fontRef idx="major">
          <a:srgbClr val="5C5C5C"/>
        </a:fontRef>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solidFill>
            <a:srgbClr val="5C5C5C">
              <a:alpha val="20000"/>
            </a:srgbClr>
          </a:solidFill>
        </a:fill>
      </a:tcStyle>
    </a:wholeTbl>
    <a:band2H>
      <a:tcTxStyle b="def" i="def"/>
      <a:tcStyle>
        <a:tcBdr/>
        <a:fill>
          <a:solidFill>
            <a:srgbClr val="FFFFFF"/>
          </a:solidFill>
        </a:fill>
      </a:tcStyle>
    </a:band2H>
    <a:firstCol>
      <a:tcTxStyle b="on" i="off">
        <a:fontRef idx="major">
          <a:srgbClr val="5C5C5C"/>
        </a:fontRef>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solidFill>
            <a:srgbClr val="5C5C5C">
              <a:alpha val="20000"/>
            </a:srgbClr>
          </a:solidFill>
        </a:fill>
      </a:tcStyle>
    </a:firstCol>
    <a:lastRow>
      <a:tcTxStyle b="on" i="off">
        <a:fontRef idx="major">
          <a:srgbClr val="5C5C5C"/>
        </a:fontRef>
        <a:srgbClr val="5C5C5C"/>
      </a:tcTxStyle>
      <a:tcStyle>
        <a:tcBdr>
          <a:left>
            <a:ln w="12700" cap="flat">
              <a:solidFill>
                <a:srgbClr val="5C5C5C"/>
              </a:solidFill>
              <a:prstDash val="solid"/>
              <a:round/>
            </a:ln>
          </a:left>
          <a:right>
            <a:ln w="12700" cap="flat">
              <a:solidFill>
                <a:srgbClr val="5C5C5C"/>
              </a:solidFill>
              <a:prstDash val="solid"/>
              <a:round/>
            </a:ln>
          </a:right>
          <a:top>
            <a:ln w="50800" cap="flat">
              <a:solidFill>
                <a:srgbClr val="5C5C5C"/>
              </a:solidFill>
              <a:prstDash val="solid"/>
              <a:round/>
            </a:ln>
          </a:top>
          <a:bottom>
            <a:ln w="127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noFill/>
        </a:fill>
      </a:tcStyle>
    </a:lastRow>
    <a:firstRow>
      <a:tcTxStyle b="on" i="off">
        <a:fontRef idx="major">
          <a:srgbClr val="5C5C5C"/>
        </a:fontRef>
        <a:srgbClr val="5C5C5C"/>
      </a:tcTxStyle>
      <a:tcStyle>
        <a:tcBdr>
          <a:left>
            <a:ln w="12700" cap="flat">
              <a:solidFill>
                <a:srgbClr val="5C5C5C"/>
              </a:solidFill>
              <a:prstDash val="solid"/>
              <a:round/>
            </a:ln>
          </a:left>
          <a:right>
            <a:ln w="12700" cap="flat">
              <a:solidFill>
                <a:srgbClr val="5C5C5C"/>
              </a:solidFill>
              <a:prstDash val="solid"/>
              <a:round/>
            </a:ln>
          </a:right>
          <a:top>
            <a:ln w="12700" cap="flat">
              <a:solidFill>
                <a:srgbClr val="5C5C5C"/>
              </a:solidFill>
              <a:prstDash val="solid"/>
              <a:round/>
            </a:ln>
          </a:top>
          <a:bottom>
            <a:ln w="25400" cap="flat">
              <a:solidFill>
                <a:srgbClr val="5C5C5C"/>
              </a:solidFill>
              <a:prstDash val="solid"/>
              <a:round/>
            </a:ln>
          </a:bottom>
          <a:insideH>
            <a:ln w="12700" cap="flat">
              <a:solidFill>
                <a:srgbClr val="5C5C5C"/>
              </a:solidFill>
              <a:prstDash val="solid"/>
              <a:round/>
            </a:ln>
          </a:insideH>
          <a:insideV>
            <a:ln w="12700" cap="flat">
              <a:solidFill>
                <a:srgbClr val="5C5C5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 name="Body Level One…"/>
          <p:cNvSpPr/>
          <p:nvPr>
            <p:ph type="body" sz="quarter" idx="1"/>
          </p:nvPr>
        </p:nvSpPr>
        <p:spPr>
          <a:xfrm>
            <a:off x="571500" y="5588000"/>
            <a:ext cx="11875780" cy="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12"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Title Text</a:t>
            </a:r>
          </a:p>
        </p:txBody>
      </p:sp>
      <p:sp>
        <p:nvSpPr>
          <p:cNvPr id="13" name="Body Level One…"/>
          <p:cNvSpPr txBox="1"/>
          <p:nvPr>
            <p:ph type="body" sz="half" idx="13"/>
          </p:nvPr>
        </p:nvSpPr>
        <p:spPr>
          <a:xfrm>
            <a:off x="571500" y="5676900"/>
            <a:ext cx="11861800" cy="3263900"/>
          </a:xfrm>
          <a:prstGeom prst="rect">
            <a:avLst/>
          </a:prstGeom>
        </p:spPr>
        <p:txBody>
          <a:bodyPr/>
          <a:lstStyle/>
          <a:p>
            <a:pPr/>
          </a:p>
        </p:txBody>
      </p:sp>
      <p:sp>
        <p:nvSpPr>
          <p:cNvPr id="14" name="Slide Number"/>
          <p:cNvSpPr txBox="1"/>
          <p:nvPr>
            <p:ph type="sldNum" sz="quarter" idx="2"/>
          </p:nvPr>
        </p:nvSpPr>
        <p:spPr>
          <a:xfrm>
            <a:off x="12088553"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1" name="“"/>
          <p:cNvSpPr txBox="1"/>
          <p:nvPr/>
        </p:nvSpPr>
        <p:spPr>
          <a:xfrm>
            <a:off x="507998" y="1771650"/>
            <a:ext cx="1697833"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0" sz="21000">
                <a:solidFill>
                  <a:srgbClr val="E4E4E4"/>
                </a:solidFill>
                <a:latin typeface="Baskerville"/>
                <a:ea typeface="Baskerville"/>
                <a:cs typeface="Baskerville"/>
                <a:sym typeface="Baskerville"/>
              </a:defRPr>
            </a:lvl1pPr>
          </a:lstStyle>
          <a:p>
            <a:pPr/>
            <a:r>
              <a:t>“</a:t>
            </a:r>
          </a:p>
        </p:txBody>
      </p:sp>
      <p:sp>
        <p:nvSpPr>
          <p:cNvPr id="102" name="Body Level One…"/>
          <p:cNvSpPr txBox="1"/>
          <p:nvPr>
            <p:ph type="body" sz="quarter" idx="1"/>
          </p:nvPr>
        </p:nvSpPr>
        <p:spPr>
          <a:xfrm>
            <a:off x="1943100" y="3870535"/>
            <a:ext cx="10490200" cy="939805"/>
          </a:xfrm>
          <a:prstGeom prst="rect">
            <a:avLst/>
          </a:prstGeom>
        </p:spPr>
        <p:txBody>
          <a:bodyPr/>
          <a:lstStyle>
            <a:lvl1pPr marL="0" indent="0">
              <a:spcBef>
                <a:spcPts val="1600"/>
              </a:spcBef>
              <a:buSzTx/>
              <a:buFontTx/>
              <a:buNone/>
              <a:defRPr sz="4800">
                <a:solidFill>
                  <a:srgbClr val="747676"/>
                </a:solidFill>
              </a:defRPr>
            </a:lvl1pPr>
            <a:lvl2pPr marL="1174750" indent="-704850">
              <a:spcBef>
                <a:spcPts val="1600"/>
              </a:spcBef>
              <a:buFontTx/>
              <a:defRPr sz="4800">
                <a:solidFill>
                  <a:srgbClr val="747676"/>
                </a:solidFill>
              </a:defRPr>
            </a:lvl2pPr>
            <a:lvl3pPr marL="1644650" indent="-704850">
              <a:spcBef>
                <a:spcPts val="1600"/>
              </a:spcBef>
              <a:buFontTx/>
              <a:defRPr sz="4800">
                <a:solidFill>
                  <a:srgbClr val="747676"/>
                </a:solidFill>
              </a:defRPr>
            </a:lvl3pPr>
            <a:lvl4pPr marL="2114550" indent="-704850">
              <a:spcBef>
                <a:spcPts val="1600"/>
              </a:spcBef>
              <a:buFontTx/>
              <a:defRPr sz="4800">
                <a:solidFill>
                  <a:srgbClr val="747676"/>
                </a:solidFill>
              </a:defRPr>
            </a:lvl4pPr>
            <a:lvl5pPr marL="2584450" indent="-704850">
              <a:spcBef>
                <a:spcPts val="1600"/>
              </a:spcBef>
              <a:buFontTx/>
              <a:defRPr sz="48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103" name="-Johnny Appleseed"/>
          <p:cNvSpPr txBox="1"/>
          <p:nvPr>
            <p:ph type="body" sz="quarter" idx="13"/>
          </p:nvPr>
        </p:nvSpPr>
        <p:spPr>
          <a:xfrm>
            <a:off x="1943100" y="7772400"/>
            <a:ext cx="10490200" cy="939800"/>
          </a:xfrm>
          <a:prstGeom prst="rect">
            <a:avLst/>
          </a:prstGeom>
        </p:spPr>
        <p:txBody>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1" name="118295074_2675x2907.jpeg"/>
          <p:cNvSpPr/>
          <p:nvPr>
            <p:ph type="pic" idx="13"/>
          </p:nvPr>
        </p:nvSpPr>
        <p:spPr>
          <a:xfrm>
            <a:off x="-63500" y="-139700"/>
            <a:ext cx="13144500" cy="14280952"/>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118295074_2675x2907.jpeg"/>
          <p:cNvSpPr/>
          <p:nvPr>
            <p:ph type="pic" idx="13"/>
          </p:nvPr>
        </p:nvSpPr>
        <p:spPr>
          <a:xfrm>
            <a:off x="-25400" y="-1130300"/>
            <a:ext cx="13045441" cy="14173329"/>
          </a:xfrm>
          <a:prstGeom prst="rect">
            <a:avLst/>
          </a:prstGeom>
        </p:spPr>
        <p:txBody>
          <a:bodyPr lIns="91439" tIns="45719" rIns="91439" bIns="45719">
            <a:noAutofit/>
          </a:bodyPr>
          <a:lstStyle/>
          <a:p>
            <a:pPr/>
          </a:p>
        </p:txBody>
      </p:sp>
      <p:sp>
        <p:nvSpPr>
          <p:cNvPr id="22" name="Body Level One…"/>
          <p:cNvSpPr txBox="1"/>
          <p:nvPr>
            <p:ph type="body" sz="half" idx="1"/>
          </p:nvPr>
        </p:nvSpPr>
        <p:spPr>
          <a:xfrm>
            <a:off x="0" y="5422900"/>
            <a:ext cx="13004800" cy="3606800"/>
          </a:xfrm>
          <a:prstGeom prst="rect">
            <a:avLst/>
          </a:prstGeom>
          <a:solidFill>
            <a:srgbClr val="FFFFFF"/>
          </a:solidFill>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23" name="Line"/>
          <p:cNvSpPr/>
          <p:nvPr>
            <p:ph type="body" sz="quarter" idx="14"/>
          </p:nvPr>
        </p:nvSpPr>
        <p:spPr>
          <a:xfrm rot="10800000">
            <a:off x="571500" y="7619996"/>
            <a:ext cx="11874500" cy="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pPr/>
          </a:p>
        </p:txBody>
      </p:sp>
      <p:sp>
        <p:nvSpPr>
          <p:cNvPr id="24" name="Title Text"/>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25" name="Body Level One…"/>
          <p:cNvSpPr txBox="1"/>
          <p:nvPr>
            <p:ph type="body" sz="quarter" idx="15"/>
          </p:nvPr>
        </p:nvSpPr>
        <p:spPr>
          <a:xfrm>
            <a:off x="571500" y="7670800"/>
            <a:ext cx="11861800" cy="1231900"/>
          </a:xfrm>
          <a:prstGeom prst="rect">
            <a:avLst/>
          </a:prstGeom>
        </p:spPr>
        <p:txBody>
          <a:bodyPr/>
          <a:lstStyle/>
          <a:p>
            <a:pPr/>
          </a:p>
        </p:txBody>
      </p:sp>
      <p:sp>
        <p:nvSpPr>
          <p:cNvPr id="26" name="Slide Number"/>
          <p:cNvSpPr txBox="1"/>
          <p:nvPr>
            <p:ph type="sldNum" sz="quarter" idx="2"/>
          </p:nvPr>
        </p:nvSpPr>
        <p:spPr>
          <a:xfrm>
            <a:off x="12092514"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3" name="Title Text"/>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Title Text</a:t>
            </a:r>
          </a:p>
        </p:txBody>
      </p:sp>
      <p:sp>
        <p:nvSpPr>
          <p:cNvPr id="34" name="Slide Number"/>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182429520_1646x1646.jpeg"/>
          <p:cNvSpPr/>
          <p:nvPr>
            <p:ph type="pic" idx="13"/>
          </p:nvPr>
        </p:nvSpPr>
        <p:spPr>
          <a:xfrm>
            <a:off x="4191000" y="-12700"/>
            <a:ext cx="9779000" cy="9779000"/>
          </a:xfrm>
          <a:prstGeom prst="rect">
            <a:avLst/>
          </a:prstGeom>
        </p:spPr>
        <p:txBody>
          <a:bodyPr lIns="91439" tIns="45719" rIns="91439" bIns="45719">
            <a:noAutofit/>
          </a:bodyPr>
          <a:lstStyle/>
          <a:p>
            <a:pPr/>
          </a:p>
        </p:txBody>
      </p:sp>
      <p:sp>
        <p:nvSpPr>
          <p:cNvPr id="42" name="Body Level One…"/>
          <p:cNvSpPr/>
          <p:nvPr>
            <p:ph type="body" sz="quarter" idx="1"/>
          </p:nvPr>
        </p:nvSpPr>
        <p:spPr>
          <a:xfrm>
            <a:off x="571500" y="7619996"/>
            <a:ext cx="6451600" cy="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a:ln w="38100" cap="rnd">
            <a:solidFill>
              <a:srgbClr val="747676"/>
            </a:solidFill>
            <a:custDash>
              <a:ds d="100000" sp="200000"/>
            </a:custDash>
            <a:round/>
          </a:ln>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43" name="Title Text"/>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Title Text</a:t>
            </a:r>
          </a:p>
        </p:txBody>
      </p:sp>
      <p:sp>
        <p:nvSpPr>
          <p:cNvPr id="44" name="Body Level One…"/>
          <p:cNvSpPr txBox="1"/>
          <p:nvPr>
            <p:ph type="body" sz="quarter" idx="14"/>
          </p:nvPr>
        </p:nvSpPr>
        <p:spPr>
          <a:xfrm>
            <a:off x="571500" y="7670800"/>
            <a:ext cx="6451600" cy="1358900"/>
          </a:xfrm>
          <a:prstGeom prst="rect">
            <a:avLst/>
          </a:prstGeom>
        </p:spPr>
        <p:txBody>
          <a:bodyPr/>
          <a:lstStyle/>
          <a:p>
            <a:pPr/>
          </a:p>
        </p:txBody>
      </p:sp>
      <p:sp>
        <p:nvSpPr>
          <p:cNvPr id="45" name="Slide Number"/>
          <p:cNvSpPr txBox="1"/>
          <p:nvPr>
            <p:ph type="sldNum" sz="quarter" idx="2"/>
          </p:nvPr>
        </p:nvSpPr>
        <p:spPr>
          <a:xfrm>
            <a:off x="12092514"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Body Level One…"/>
          <p:cNvSpPr txBox="1"/>
          <p:nvPr>
            <p:ph type="body" sz="quarter" idx="1"/>
          </p:nvPr>
        </p:nvSpPr>
        <p:spPr>
          <a:xfrm>
            <a:off x="571500" y="1574800"/>
            <a:ext cx="11861800" cy="1271"/>
          </a:xfrm>
          <a:prstGeom prst="rect">
            <a:avLst/>
          </a:prstGeom>
          <a:ln w="38100" cap="rnd">
            <a:solidFill>
              <a:srgbClr val="747676"/>
            </a:solidFill>
            <a:custDash>
              <a:ds d="100000" sp="200000"/>
            </a:custDash>
            <a:round/>
          </a:ln>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53" name="Title Text"/>
          <p:cNvSpPr txBox="1"/>
          <p:nvPr>
            <p:ph type="title"/>
          </p:nvPr>
        </p:nvSpPr>
        <p:spPr>
          <a:xfrm>
            <a:off x="571500" y="723900"/>
            <a:ext cx="11861800" cy="723900"/>
          </a:xfrm>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1" name="Body Level One…"/>
          <p:cNvSpPr txBox="1"/>
          <p:nvPr>
            <p:ph type="body" sz="quarter" idx="1"/>
          </p:nvPr>
        </p:nvSpPr>
        <p:spPr>
          <a:xfrm>
            <a:off x="571500" y="1574800"/>
            <a:ext cx="11861800" cy="1271"/>
          </a:xfrm>
          <a:prstGeom prst="rect">
            <a:avLst/>
          </a:prstGeom>
          <a:ln w="38100" cap="rnd">
            <a:solidFill>
              <a:srgbClr val="747676"/>
            </a:solidFill>
            <a:custDash>
              <a:ds d="100000" sp="200000"/>
            </a:custDash>
            <a:round/>
          </a:ln>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62" name="Title Text"/>
          <p:cNvSpPr txBox="1"/>
          <p:nvPr>
            <p:ph type="title"/>
          </p:nvPr>
        </p:nvSpPr>
        <p:spPr>
          <a:xfrm>
            <a:off x="571500" y="723900"/>
            <a:ext cx="11861800" cy="723900"/>
          </a:xfrm>
          <a:prstGeom prst="rect">
            <a:avLst/>
          </a:prstGeom>
        </p:spPr>
        <p:txBody>
          <a:bodyPr/>
          <a:lstStyle/>
          <a:p>
            <a:pPr/>
            <a:r>
              <a:t>Title Text</a:t>
            </a:r>
          </a:p>
        </p:txBody>
      </p:sp>
      <p:sp>
        <p:nvSpPr>
          <p:cNvPr id="63" name="Body Level One…"/>
          <p:cNvSpPr txBox="1"/>
          <p:nvPr>
            <p:ph type="body" idx="13"/>
          </p:nvPr>
        </p:nvSpPr>
        <p:spPr>
          <a:prstGeom prst="rect">
            <a:avLst/>
          </a:prstGeom>
        </p:spPr>
        <p:txBody>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1" name="118295074_2675x2907.jpeg"/>
          <p:cNvSpPr/>
          <p:nvPr>
            <p:ph type="pic" idx="13"/>
          </p:nvPr>
        </p:nvSpPr>
        <p:spPr>
          <a:xfrm>
            <a:off x="-203200" y="-12700"/>
            <a:ext cx="9000805" cy="9779000"/>
          </a:xfrm>
          <a:prstGeom prst="rect">
            <a:avLst/>
          </a:prstGeom>
        </p:spPr>
        <p:txBody>
          <a:bodyPr lIns="91439" tIns="45719" rIns="91439" bIns="45719">
            <a:noAutofit/>
          </a:bodyPr>
          <a:lstStyle/>
          <a:p>
            <a:pPr/>
          </a:p>
        </p:txBody>
      </p:sp>
      <p:sp>
        <p:nvSpPr>
          <p:cNvPr id="72" name="Body Level One…"/>
          <p:cNvSpPr txBox="1"/>
          <p:nvPr>
            <p:ph type="body" sz="quarter" idx="1"/>
          </p:nvPr>
        </p:nvSpPr>
        <p:spPr>
          <a:xfrm>
            <a:off x="7023100" y="1574800"/>
            <a:ext cx="5397500" cy="1271"/>
          </a:xfrm>
          <a:prstGeom prst="rect">
            <a:avLst/>
          </a:prstGeom>
          <a:ln w="38100" cap="rnd">
            <a:solidFill>
              <a:srgbClr val="747676"/>
            </a:solidFill>
            <a:custDash>
              <a:ds d="100000" sp="200000"/>
            </a:custDash>
            <a:round/>
          </a:ln>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73" name="Title Text"/>
          <p:cNvSpPr txBox="1"/>
          <p:nvPr>
            <p:ph type="title"/>
          </p:nvPr>
        </p:nvSpPr>
        <p:spPr>
          <a:xfrm>
            <a:off x="7023100" y="723900"/>
            <a:ext cx="5397500" cy="723900"/>
          </a:xfrm>
          <a:prstGeom prst="rect">
            <a:avLst/>
          </a:prstGeom>
        </p:spPr>
        <p:txBody>
          <a:bodyPr/>
          <a:lstStyle/>
          <a:p>
            <a:pPr/>
            <a:r>
              <a:t>Title Text</a:t>
            </a:r>
          </a:p>
        </p:txBody>
      </p:sp>
      <p:sp>
        <p:nvSpPr>
          <p:cNvPr id="74" name="Body Level One…"/>
          <p:cNvSpPr txBox="1"/>
          <p:nvPr>
            <p:ph type="body" sz="half" idx="14"/>
          </p:nvPr>
        </p:nvSpPr>
        <p:spPr>
          <a:xfrm>
            <a:off x="7023100" y="1803400"/>
            <a:ext cx="5397500" cy="7226300"/>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0" name="118295074_2675x2907.jpeg"/>
          <p:cNvSpPr/>
          <p:nvPr>
            <p:ph type="pic" idx="13"/>
          </p:nvPr>
        </p:nvSpPr>
        <p:spPr>
          <a:xfrm>
            <a:off x="571500" y="508000"/>
            <a:ext cx="7454900" cy="8099439"/>
          </a:xfrm>
          <a:prstGeom prst="rect">
            <a:avLst/>
          </a:prstGeom>
        </p:spPr>
        <p:txBody>
          <a:bodyPr lIns="91439" tIns="45719" rIns="91439" bIns="45719">
            <a:noAutofit/>
          </a:bodyPr>
          <a:lstStyle/>
          <a:p>
            <a:pPr/>
          </a:p>
        </p:txBody>
      </p:sp>
      <p:sp>
        <p:nvSpPr>
          <p:cNvPr id="91" name="182741592_1098x949.jpeg"/>
          <p:cNvSpPr/>
          <p:nvPr>
            <p:ph type="pic" sz="quarter" idx="14"/>
          </p:nvPr>
        </p:nvSpPr>
        <p:spPr>
          <a:xfrm>
            <a:off x="7944067" y="424461"/>
            <a:ext cx="5275146" cy="4559304"/>
          </a:xfrm>
          <a:prstGeom prst="rect">
            <a:avLst/>
          </a:prstGeom>
        </p:spPr>
        <p:txBody>
          <a:bodyPr lIns="91439" tIns="45719" rIns="91439" bIns="45719">
            <a:noAutofit/>
          </a:bodyPr>
          <a:lstStyle/>
          <a:p>
            <a:pPr/>
          </a:p>
        </p:txBody>
      </p:sp>
      <p:sp>
        <p:nvSpPr>
          <p:cNvPr id="92" name="182429520_1646x1646.jpeg"/>
          <p:cNvSpPr/>
          <p:nvPr>
            <p:ph type="pic" sz="quarter" idx="15"/>
          </p:nvPr>
        </p:nvSpPr>
        <p:spPr>
          <a:xfrm>
            <a:off x="8102600" y="4267200"/>
            <a:ext cx="4470400" cy="44704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spc="28" sz="2800"/>
            </a:lvl1pPr>
            <a:lvl2pPr marL="0" indent="0">
              <a:spcBef>
                <a:spcPts val="1400"/>
              </a:spcBef>
              <a:buSzTx/>
              <a:buFontTx/>
              <a:buNone/>
              <a:defRPr spc="28" sz="2800"/>
            </a:lvl2pPr>
            <a:lvl3pPr marL="0" indent="0">
              <a:spcBef>
                <a:spcPts val="1400"/>
              </a:spcBef>
              <a:buSzTx/>
              <a:buFontTx/>
              <a:buNone/>
              <a:defRPr spc="28" sz="2800"/>
            </a:lvl3pPr>
            <a:lvl4pPr marL="0" indent="0">
              <a:spcBef>
                <a:spcPts val="1400"/>
              </a:spcBef>
              <a:buSzTx/>
              <a:buFontTx/>
              <a:buNone/>
              <a:defRPr spc="28" sz="2800"/>
            </a:lvl4pPr>
            <a:lvl5pPr marL="0" indent="0">
              <a:spcBef>
                <a:spcPts val="1400"/>
              </a:spcBef>
              <a:buSzTx/>
              <a:buFontTx/>
              <a:buNone/>
              <a:defRPr spc="28" sz="28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81048" y="9194800"/>
            <a:ext cx="309365" cy="342900"/>
          </a:xfrm>
          <a:prstGeom prst="rect">
            <a:avLst/>
          </a:prstGeom>
          <a:ln w="12700">
            <a:miter lim="400000"/>
          </a:ln>
        </p:spPr>
        <p:txBody>
          <a:bodyPr wrap="none" lIns="50800" tIns="50800" rIns="50800" bIns="50800">
            <a:spAutoFit/>
          </a:bodyPr>
          <a:lstStyle>
            <a:lvl1pPr algn="r">
              <a:spcBef>
                <a:spcPts val="0"/>
              </a:spcBef>
              <a:defRPr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1pPr>
      <a:lvl2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2pPr>
      <a:lvl3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3pPr>
      <a:lvl4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4pPr>
      <a:lvl5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5pPr>
      <a:lvl6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6pPr>
      <a:lvl7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7pPr>
      <a:lvl8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8pPr>
      <a:lvl9pPr marL="0" marR="0" indent="0" algn="l" defTabSz="584200" rtl="0" latinLnBrk="0">
        <a:lnSpc>
          <a:spcPct val="100000"/>
        </a:lnSpc>
        <a:spcBef>
          <a:spcPts val="2300"/>
        </a:spcBef>
        <a:spcAft>
          <a:spcPts val="0"/>
        </a:spcAft>
        <a:buClrTx/>
        <a:buSzTx/>
        <a:buFontTx/>
        <a:buNone/>
        <a:tabLst/>
        <a:defRPr b="0" baseline="0" cap="all" i="0" spc="0" strike="noStrike" sz="5200" u="none">
          <a:solidFill>
            <a:srgbClr val="747676"/>
          </a:solidFill>
          <a:uFillTx/>
          <a:latin typeface="DIN Condensed"/>
          <a:ea typeface="DIN Condensed"/>
          <a:cs typeface="DIN Condensed"/>
          <a:sym typeface="DIN Condensed"/>
        </a:defRPr>
      </a:lvl9pPr>
    </p:titleStyle>
    <p:bodyStyle>
      <a:lvl1pPr marL="274108" marR="0" indent="-274108"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1pPr>
      <a:lvl2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2pPr>
      <a:lvl3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3pPr>
      <a:lvl4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4pPr>
      <a:lvl5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5pPr>
      <a:lvl6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6pPr>
      <a:lvl7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7pPr>
      <a:lvl8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8pPr>
      <a:lvl9pPr marL="0" marR="0" indent="0" algn="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5.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6.tif"/><Relationship Id="rId4" Type="http://schemas.openxmlformats.org/officeDocument/2006/relationships/image" Target="../media/image6.png"/><Relationship Id="rId5" Type="http://schemas.openxmlformats.org/officeDocument/2006/relationships/image" Target="../media/image7.tif"/><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Image" descr="Image"/>
          <p:cNvPicPr>
            <a:picLocks noChangeAspect="1"/>
          </p:cNvPicPr>
          <p:nvPr>
            <p:ph type="pic" idx="13"/>
          </p:nvPr>
        </p:nvPicPr>
        <p:blipFill>
          <a:blip r:embed="rId2">
            <a:extLst/>
          </a:blip>
          <a:srcRect l="34155" t="129" r="9867" b="129"/>
          <a:stretch>
            <a:fillRect/>
          </a:stretch>
        </p:blipFill>
        <p:spPr>
          <a:xfrm>
            <a:off x="7531099" y="-4"/>
            <a:ext cx="5473704" cy="9753605"/>
          </a:xfrm>
          <a:prstGeom prst="rect">
            <a:avLst/>
          </a:prstGeom>
          <a:ln w="25400">
            <a:solidFill>
              <a:srgbClr val="F3F7F5"/>
            </a:solidFill>
          </a:ln>
          <a:effectLst>
            <a:outerShdw sx="100000" sy="100000" kx="0" ky="0" algn="b" rotWithShape="0" blurRad="50800" dist="25400" dir="3600000">
              <a:srgbClr val="000000">
                <a:alpha val="70000"/>
              </a:srgbClr>
            </a:outerShdw>
          </a:effectLst>
        </p:spPr>
      </p:pic>
      <p:sp>
        <p:nvSpPr>
          <p:cNvPr id="129" name="Line"/>
          <p:cNvSpPr/>
          <p:nvPr>
            <p:ph type="body" sz="quarter" idx="1"/>
          </p:nvPr>
        </p:nvSpPr>
        <p:spPr>
          <a:xfrm rot="10800000">
            <a:off x="571500" y="7619996"/>
            <a:ext cx="6451600" cy="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path>
            </a:pathLst>
          </a:custGeom>
        </p:spPr>
        <p:txBody>
          <a:bodyPr/>
          <a:lstStyle>
            <a:lvl1pPr marL="0" indent="0">
              <a:spcBef>
                <a:spcPts val="0"/>
              </a:spcBef>
              <a:buSzTx/>
              <a:buNone/>
              <a:defRPr sz="40">
                <a:solidFill>
                  <a:srgbClr val="000000"/>
                </a:solidFill>
                <a:latin typeface="+mn-lt"/>
                <a:ea typeface="+mn-ea"/>
                <a:cs typeface="+mn-cs"/>
                <a:sym typeface="Helvetica"/>
              </a:defRPr>
            </a:lvl1pPr>
          </a:lstStyle>
          <a:p>
            <a:pPr defTabSz="914400"/>
            <a:r>
              <a:t>\</a:t>
            </a:r>
          </a:p>
        </p:txBody>
      </p:sp>
      <p:sp>
        <p:nvSpPr>
          <p:cNvPr id="130" name="Dynamic Rumour Influence…"/>
          <p:cNvSpPr txBox="1"/>
          <p:nvPr>
            <p:ph type="title"/>
          </p:nvPr>
        </p:nvSpPr>
        <p:spPr>
          <a:xfrm>
            <a:off x="571500" y="2059639"/>
            <a:ext cx="6451600" cy="4935406"/>
          </a:xfrm>
          <a:prstGeom prst="rect">
            <a:avLst/>
          </a:prstGeom>
        </p:spPr>
        <p:txBody>
          <a:bodyPr/>
          <a:lstStyle/>
          <a:p>
            <a:pPr algn="l" defTabSz="508254">
              <a:defRPr sz="8700">
                <a:latin typeface="Times"/>
                <a:ea typeface="Times"/>
                <a:cs typeface="Times"/>
                <a:sym typeface="Times"/>
              </a:defRPr>
            </a:pPr>
            <a:r>
              <a:t>Rumor Influence </a:t>
            </a:r>
          </a:p>
          <a:p>
            <a:pPr algn="l" defTabSz="508254">
              <a:defRPr sz="8700">
                <a:latin typeface="Iowan Old Style"/>
                <a:ea typeface="Iowan Old Style"/>
                <a:cs typeface="Iowan Old Style"/>
                <a:sym typeface="Iowan Old Style"/>
              </a:defRPr>
            </a:pPr>
            <a:r>
              <a:t>Minimisation</a:t>
            </a:r>
          </a:p>
        </p:txBody>
      </p:sp>
      <p:sp>
        <p:nvSpPr>
          <p:cNvPr id="131" name="Exploratory Project"/>
          <p:cNvSpPr txBox="1"/>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70000"/>
              </a:lnSpc>
              <a:spcBef>
                <a:spcPts val="600"/>
              </a:spcBef>
              <a:buSzTx/>
              <a:buNone/>
              <a:defRPr sz="4800">
                <a:solidFill>
                  <a:srgbClr val="747676"/>
                </a:solidFill>
              </a:defRPr>
            </a:lvl1pPr>
          </a:lstStyle>
          <a:p>
            <a:pPr/>
            <a:r>
              <a:t>Exploratory Project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91" name="ALGORITHM…"/>
          <p:cNvSpPr txBox="1"/>
          <p:nvPr>
            <p:ph type="title"/>
          </p:nvPr>
        </p:nvSpPr>
        <p:spPr>
          <a:xfrm>
            <a:off x="571500" y="723900"/>
            <a:ext cx="11861800" cy="1112392"/>
          </a:xfrm>
          <a:prstGeom prst="rect">
            <a:avLst/>
          </a:prstGeom>
        </p:spPr>
        <p:txBody>
          <a:bodyPr/>
          <a:lstStyle/>
          <a:p>
            <a:pPr/>
            <a:r>
              <a:t>ALGORITHM…</a:t>
            </a:r>
          </a:p>
        </p:txBody>
      </p:sp>
      <p:sp>
        <p:nvSpPr>
          <p:cNvPr id="192" name="Algorithm 1- Greedy Algorithm"/>
          <p:cNvSpPr txBox="1"/>
          <p:nvPr/>
        </p:nvSpPr>
        <p:spPr>
          <a:xfrm>
            <a:off x="3387366" y="1771574"/>
            <a:ext cx="5955491"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spc="32" sz="3200">
                <a:latin typeface="Iowan Old Style"/>
                <a:ea typeface="Iowan Old Style"/>
                <a:cs typeface="Iowan Old Style"/>
                <a:sym typeface="Iowan Old Style"/>
              </a:defRPr>
            </a:lvl1pPr>
          </a:lstStyle>
          <a:p>
            <a:pPr/>
            <a:r>
              <a:t>Algorithm 1- Greedy Algorithm</a:t>
            </a:r>
          </a:p>
        </p:txBody>
      </p:sp>
      <p:sp>
        <p:nvSpPr>
          <p:cNvPr id="193" name="Let A0 be the original network coefficient matrix before any nodes are blocked.…"/>
          <p:cNvSpPr txBox="1"/>
          <p:nvPr/>
        </p:nvSpPr>
        <p:spPr>
          <a:xfrm>
            <a:off x="408372" y="2600536"/>
            <a:ext cx="11913483" cy="1463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Let A</a:t>
            </a:r>
            <a:r>
              <a:rPr baseline="-5999"/>
              <a:t>0</a:t>
            </a:r>
            <a:r>
              <a:rPr baseline="-5513"/>
              <a:t> </a:t>
            </a:r>
            <a:r>
              <a:t>be the original network coefficient matrix before any nodes are blocked. </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 proposed Greedy algorithm tries to block the rumour as fast as possible to prevent the rumour from further propagation. </a:t>
            </a:r>
          </a:p>
        </p:txBody>
      </p:sp>
      <p:grpSp>
        <p:nvGrpSpPr>
          <p:cNvPr id="196" name="Screenshot 2019-11-01 at 1.53.20 PM.png"/>
          <p:cNvGrpSpPr/>
          <p:nvPr/>
        </p:nvGrpSpPr>
        <p:grpSpPr>
          <a:xfrm>
            <a:off x="6632336" y="3898147"/>
            <a:ext cx="5945600" cy="5036918"/>
            <a:chOff x="-1" y="-1"/>
            <a:chExt cx="5945598" cy="5036916"/>
          </a:xfrm>
        </p:grpSpPr>
        <p:pic>
          <p:nvPicPr>
            <p:cNvPr id="194" name="Screenshot 2019-11-01 at 1.53.20 PM.png" descr="Screenshot 2019-11-01 at 1.53.20 PM.png"/>
            <p:cNvPicPr>
              <a:picLocks noChangeAspect="1"/>
            </p:cNvPicPr>
            <p:nvPr/>
          </p:nvPicPr>
          <p:blipFill>
            <a:blip r:embed="rId3">
              <a:extLst/>
            </a:blip>
            <a:stretch>
              <a:fillRect/>
            </a:stretch>
          </p:blipFill>
          <p:spPr>
            <a:xfrm>
              <a:off x="135142" y="124133"/>
              <a:ext cx="5675313" cy="4575845"/>
            </a:xfrm>
            <a:prstGeom prst="rect">
              <a:avLst/>
            </a:prstGeom>
            <a:ln w="12700" cap="flat">
              <a:noFill/>
              <a:miter lim="400000"/>
            </a:ln>
            <a:effectLst/>
          </p:spPr>
        </p:pic>
        <p:pic>
          <p:nvPicPr>
            <p:cNvPr id="195" name="Screenshot 2019-11-01 at 1.53.20 PM.png" descr="Screenshot 2019-11-01 at 1.53.20 PM.png"/>
            <p:cNvPicPr>
              <a:picLocks noChangeAspect="1"/>
            </p:cNvPicPr>
            <p:nvPr/>
          </p:nvPicPr>
          <p:blipFill>
            <a:blip r:embed="rId4">
              <a:extLst/>
            </a:blip>
            <a:stretch>
              <a:fillRect/>
            </a:stretch>
          </p:blipFill>
          <p:spPr>
            <a:xfrm>
              <a:off x="-2" y="-2"/>
              <a:ext cx="5945600" cy="5036918"/>
            </a:xfrm>
            <a:prstGeom prst="rect">
              <a:avLst/>
            </a:prstGeom>
            <a:ln w="12700" cap="flat">
              <a:noFill/>
              <a:miter lim="400000"/>
            </a:ln>
            <a:effectLst/>
          </p:spPr>
        </p:pic>
      </p:grpSp>
      <p:sp>
        <p:nvSpPr>
          <p:cNvPr id="197" name="The working mechanism is as follows- At time t0 when we detect the rumour, we immediately select all K nodes in our budget and block them (i.e., remove all the links of it so that it cannot communicate with its neighbours).…"/>
          <p:cNvSpPr txBox="1"/>
          <p:nvPr/>
        </p:nvSpPr>
        <p:spPr>
          <a:xfrm>
            <a:off x="390433" y="4115368"/>
            <a:ext cx="6083098" cy="4602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 working mechanism is as follows- At time t</a:t>
            </a:r>
            <a:r>
              <a:rPr baseline="-5999"/>
              <a:t>0 </a:t>
            </a:r>
            <a:r>
              <a:t>when we detect the rumour, we immediately select all K nodes in our budget and block them (i.e., remove all the links of it so that it cannot communicate with its neighbours).</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Mathematically, the Greedy algorithm aims to minimise the likelihood of inactive nodes getting activated at t1, i.e., the next time stamp after the rumour is detected.</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It is a kind of static blocking algorithm.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200" name="ALGORITHM…"/>
          <p:cNvSpPr txBox="1"/>
          <p:nvPr>
            <p:ph type="title"/>
          </p:nvPr>
        </p:nvSpPr>
        <p:spPr>
          <a:xfrm>
            <a:off x="571500" y="723900"/>
            <a:ext cx="11861800" cy="1110805"/>
          </a:xfrm>
          <a:prstGeom prst="rect">
            <a:avLst/>
          </a:prstGeom>
        </p:spPr>
        <p:txBody>
          <a:bodyPr/>
          <a:lstStyle/>
          <a:p>
            <a:pPr/>
            <a:r>
              <a:t>ALGORITHM…</a:t>
            </a:r>
          </a:p>
        </p:txBody>
      </p:sp>
      <p:sp>
        <p:nvSpPr>
          <p:cNvPr id="201" name="Algorithm 2- Dynamic Blocking Algorithm"/>
          <p:cNvSpPr txBox="1"/>
          <p:nvPr/>
        </p:nvSpPr>
        <p:spPr>
          <a:xfrm>
            <a:off x="2654624" y="1704208"/>
            <a:ext cx="800035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spc="32" sz="3200">
                <a:latin typeface="Iowan Old Style"/>
                <a:ea typeface="Iowan Old Style"/>
                <a:cs typeface="Iowan Old Style"/>
                <a:sym typeface="Iowan Old Style"/>
              </a:defRPr>
            </a:lvl1pPr>
          </a:lstStyle>
          <a:p>
            <a:pPr/>
            <a:r>
              <a:t>Algorithm 2- Dynamic Blocking Algorithm</a:t>
            </a:r>
          </a:p>
        </p:txBody>
      </p:sp>
      <p:sp>
        <p:nvSpPr>
          <p:cNvPr id="202" name="Different from the greedy blocking algorithm, the dynamic blocking algorithm blocks the K nodes in separated steps.…"/>
          <p:cNvSpPr txBox="1"/>
          <p:nvPr/>
        </p:nvSpPr>
        <p:spPr>
          <a:xfrm>
            <a:off x="493002" y="3389616"/>
            <a:ext cx="12018796" cy="3324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4" indent="-352424"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Different from the greedy blocking algorithm, the dynamic blocking algorithm blocks the K nodes in separated steps. In this case, the blocking strategy is split into several rounds and each round can be regarded as a greedy algorithm. </a:t>
            </a:r>
          </a:p>
          <a:p>
            <a:pPr marL="352424" indent="-352424"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Instead of blocking K candidates at the moment of detection, as in the previous static blocking strategy, this dynamic approach is carried out in a progressive way. </a:t>
            </a:r>
          </a:p>
          <a:p>
            <a:pPr marL="352424" indent="-352424"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 working of the dynamic algorithm is as follows-at the very first stage of blocking, we select a number k</a:t>
            </a:r>
            <a:r>
              <a:rPr baseline="-5999"/>
              <a:t>1</a:t>
            </a:r>
            <a:r>
              <a:rPr baseline="-6816"/>
              <a:t> </a:t>
            </a:r>
            <a:r>
              <a:t>nodes to block based on the Edge matrix and previously infected nodes.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Body"/>
          <p:cNvSpPr txBox="1"/>
          <p:nvPr>
            <p:ph type="body" sz="quarter" idx="1"/>
          </p:nvPr>
        </p:nvSpPr>
        <p:spPr>
          <a:prstGeom prst="rect">
            <a:avLst/>
          </a:prstGeom>
        </p:spPr>
        <p:txBody>
          <a:bodyPr/>
          <a:lstStyle/>
          <a:p>
            <a:pPr marL="17541" indent="-17541" defTabSz="37388">
              <a:spcBef>
                <a:spcPts val="0"/>
              </a:spcBef>
              <a:defRPr sz="100"/>
            </a:pPr>
          </a:p>
        </p:txBody>
      </p:sp>
      <p:sp>
        <p:nvSpPr>
          <p:cNvPr id="205" name="ALGORITHM…"/>
          <p:cNvSpPr txBox="1"/>
          <p:nvPr>
            <p:ph type="title"/>
          </p:nvPr>
        </p:nvSpPr>
        <p:spPr>
          <a:xfrm>
            <a:off x="571497" y="761340"/>
            <a:ext cx="11861807" cy="989896"/>
          </a:xfrm>
          <a:prstGeom prst="rect">
            <a:avLst/>
          </a:prstGeom>
        </p:spPr>
        <p:txBody>
          <a:bodyPr/>
          <a:lstStyle/>
          <a:p>
            <a:pPr/>
            <a:r>
              <a:t>ALGORITHM…</a:t>
            </a:r>
          </a:p>
        </p:txBody>
      </p:sp>
      <p:sp>
        <p:nvSpPr>
          <p:cNvPr id="206" name="In the next round, we move forward with the rumour diffusion, and then use the updated status to block additional k2 nodes. The blocking process continues at each following instants until the budget runs out at a moment t , which can be expressed as Σ kj = K.…"/>
          <p:cNvSpPr txBox="1"/>
          <p:nvPr/>
        </p:nvSpPr>
        <p:spPr>
          <a:xfrm>
            <a:off x="544558" y="3038624"/>
            <a:ext cx="11915684" cy="39069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In the next round, we move forward with the rumour diffusion, and then use the updated status to block additional k</a:t>
            </a:r>
            <a:r>
              <a:rPr baseline="-5999"/>
              <a:t>2</a:t>
            </a:r>
            <a:r>
              <a:rPr baseline="-6818"/>
              <a:t> </a:t>
            </a:r>
            <a:r>
              <a:t>nodes. The blocking process continues at each following instants until the budget runs out at a moment t , which can be expressed as Σ k</a:t>
            </a:r>
            <a:r>
              <a:rPr baseline="-5999"/>
              <a:t>j</a:t>
            </a:r>
            <a:r>
              <a:rPr baseline="-6818"/>
              <a:t> </a:t>
            </a:r>
            <a:r>
              <a:t>= K. </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In real implementation, we decrease k as time goes by, and a practical example is k</a:t>
            </a:r>
            <a:r>
              <a:rPr baseline="-5999"/>
              <a:t>j</a:t>
            </a:r>
            <a:r>
              <a:t>=(2</a:t>
            </a:r>
            <a:r>
              <a:rPr baseline="31999"/>
              <a:t>-j </a:t>
            </a:r>
            <a:r>
              <a:t>)*K.</a:t>
            </a:r>
            <a:endParaRPr baseline="31999"/>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 activation likelihood of a given moment is a variable which depends on the temporal Edge matrix and previous status. So, we take advantage of instantaneous information all through the process,</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Rather than sparing all the efforts at once, we apply consequent force to block the diffusion of rumours. So,  this method is more efficient than the static methods.</a:t>
            </a:r>
          </a:p>
        </p:txBody>
      </p:sp>
      <p:sp>
        <p:nvSpPr>
          <p:cNvPr id="207" name="Algorithm 2- Dynamic Blocking Algorithm"/>
          <p:cNvSpPr txBox="1"/>
          <p:nvPr/>
        </p:nvSpPr>
        <p:spPr>
          <a:xfrm>
            <a:off x="2502225" y="1838306"/>
            <a:ext cx="800035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spc="32" sz="3200">
                <a:latin typeface="Iowan Old Style"/>
                <a:ea typeface="Iowan Old Style"/>
                <a:cs typeface="Iowan Old Style"/>
                <a:sym typeface="Iowan Old Style"/>
              </a:defRPr>
            </a:lvl1pPr>
          </a:lstStyle>
          <a:p>
            <a:pPr/>
            <a:r>
              <a:t>Algorithm 2- Dynamic Blocking Algorithm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Body"/>
          <p:cNvSpPr txBox="1"/>
          <p:nvPr>
            <p:ph type="body" sz="quarter" idx="1"/>
          </p:nvPr>
        </p:nvSpPr>
        <p:spPr>
          <a:prstGeom prst="rect">
            <a:avLst/>
          </a:prstGeom>
        </p:spPr>
        <p:txBody>
          <a:bodyPr/>
          <a:lstStyle/>
          <a:p>
            <a:pPr marL="109643" indent="-109643" defTabSz="233679">
              <a:spcBef>
                <a:spcPts val="700"/>
              </a:spcBef>
              <a:defRPr sz="1280"/>
            </a:pPr>
          </a:p>
        </p:txBody>
      </p:sp>
      <p:sp>
        <p:nvSpPr>
          <p:cNvPr id="210" name="CONCLUSION…"/>
          <p:cNvSpPr txBox="1"/>
          <p:nvPr>
            <p:ph type="title"/>
          </p:nvPr>
        </p:nvSpPr>
        <p:spPr>
          <a:xfrm>
            <a:off x="571500" y="809913"/>
            <a:ext cx="11861800" cy="996378"/>
          </a:xfrm>
          <a:prstGeom prst="rect">
            <a:avLst/>
          </a:prstGeom>
        </p:spPr>
        <p:txBody>
          <a:bodyPr/>
          <a:lstStyle/>
          <a:p>
            <a:pPr/>
            <a:r>
              <a:t>CONCLUSION…</a:t>
            </a:r>
          </a:p>
        </p:txBody>
      </p:sp>
      <p:sp>
        <p:nvSpPr>
          <p:cNvPr id="211" name="In this project, we focused on the rumor minimisation problem in social networks and  studied two algorithms to achieve the same. We observe that, the dynamic algorithm is more efficient than the static greedy algorithm. Both of these algorithms disconnect the affected nodes so that the rumor spread is minimised. The dynamic algorithm performs this task in discrete intervals of time whereas the greedy algorithm performs it at once."/>
          <p:cNvSpPr txBox="1"/>
          <p:nvPr/>
        </p:nvSpPr>
        <p:spPr>
          <a:xfrm>
            <a:off x="571499" y="3780444"/>
            <a:ext cx="11861802"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457200">
              <a:spcBef>
                <a:spcPts val="0"/>
              </a:spcBef>
              <a:defRPr spc="0" sz="2400">
                <a:solidFill>
                  <a:srgbClr val="000000"/>
                </a:solidFill>
                <a:latin typeface="Times"/>
                <a:ea typeface="Times"/>
                <a:cs typeface="Times"/>
                <a:sym typeface="Times"/>
              </a:defRPr>
            </a:lvl1pPr>
          </a:lstStyle>
          <a:p>
            <a:pPr/>
            <a:r>
              <a:t>In this project, we focused on the rumor minimisation problem in social networks and  studied two algorithms to achieve the same. We observe that, the dynamic algorithm is more efficient than the static greedy algorithm. Both of these algorithms disconnect the affected nodes so that the rumor spread is minimised. The dynamic algorithm performs this task in discrete intervals of time whereas the greedy algorithm performs it at once.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HANK YOU!!"/>
          <p:cNvSpPr txBox="1"/>
          <p:nvPr>
            <p:ph type="title"/>
          </p:nvPr>
        </p:nvSpPr>
        <p:spPr>
          <a:xfrm>
            <a:off x="571500" y="-1487802"/>
            <a:ext cx="11861800" cy="5181601"/>
          </a:xfrm>
          <a:prstGeom prst="rect">
            <a:avLst/>
          </a:prstGeom>
        </p:spPr>
        <p:txBody>
          <a:bodyPr/>
          <a:lstStyle>
            <a:lvl1pPr>
              <a:defRPr>
                <a:latin typeface="Iowan Old Style"/>
                <a:ea typeface="Iowan Old Style"/>
                <a:cs typeface="Iowan Old Style"/>
                <a:sym typeface="Iowan Old Style"/>
              </a:defRPr>
            </a:lvl1pPr>
          </a:lstStyle>
          <a:p>
            <a:pPr/>
            <a:r>
              <a:t>THANK YOU!!</a:t>
            </a:r>
          </a:p>
        </p:txBody>
      </p:sp>
      <p:sp>
        <p:nvSpPr>
          <p:cNvPr id="214" name="Presented by-…"/>
          <p:cNvSpPr txBox="1"/>
          <p:nvPr/>
        </p:nvSpPr>
        <p:spPr>
          <a:xfrm>
            <a:off x="7135641" y="5325108"/>
            <a:ext cx="4923791" cy="3571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Presented by-</a:t>
            </a:r>
          </a:p>
          <a:p>
            <a:pPr lvl="1"/>
            <a:r>
              <a:t>Palakur Eshwitha Sai</a:t>
            </a:r>
          </a:p>
          <a:p>
            <a:pPr lvl="1"/>
            <a:r>
              <a:t>18123014</a:t>
            </a:r>
          </a:p>
          <a:p>
            <a:pPr lvl="1"/>
            <a:r>
              <a:t>Mathematics and Computing</a:t>
            </a:r>
          </a:p>
          <a:p>
            <a:pPr lvl="1"/>
            <a:r>
              <a:t>Supervised by-</a:t>
            </a:r>
          </a:p>
          <a:p>
            <a:pPr lvl="1"/>
            <a:r>
              <a:t>Dr. Lavanya Selvaganesh</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34" name="ABOUT THE Problem…"/>
          <p:cNvSpPr txBox="1"/>
          <p:nvPr>
            <p:ph type="title"/>
          </p:nvPr>
        </p:nvSpPr>
        <p:spPr>
          <a:xfrm>
            <a:off x="571500" y="723900"/>
            <a:ext cx="11861800" cy="1087741"/>
          </a:xfrm>
          <a:prstGeom prst="rect">
            <a:avLst/>
          </a:prstGeom>
        </p:spPr>
        <p:txBody>
          <a:bodyPr/>
          <a:lstStyle/>
          <a:p>
            <a:pPr/>
            <a:r>
              <a:t>ABOUT THE Problem…</a:t>
            </a:r>
          </a:p>
        </p:txBody>
      </p:sp>
      <p:sp>
        <p:nvSpPr>
          <p:cNvPr id="135" name="Rumour is a potentially harmful social phenomenon that has been observed in the human societies in all times.…"/>
          <p:cNvSpPr txBox="1"/>
          <p:nvPr/>
        </p:nvSpPr>
        <p:spPr>
          <a:xfrm>
            <a:off x="594008" y="1868065"/>
            <a:ext cx="5940463" cy="70408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Rumour is a piece of information that has not been verified, meaning the person telling it does not know it is true or false.</a:t>
            </a:r>
          </a:p>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Rumour is a potentially harmful social phenomenon that has been observed in the human societies in all times.</a:t>
            </a:r>
          </a:p>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Rumour blocking is a serious problem in large-scale social networks. </a:t>
            </a:r>
          </a:p>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Malicious rumours could cause chaos in society and hence need to be blocked as soon as possible after being detected. </a:t>
            </a:r>
          </a:p>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 rising development of large scale social networks like Facebook, Twitter, etc. people are able to share any kind of knowledge with each other online.</a:t>
            </a:r>
          </a:p>
        </p:txBody>
      </p:sp>
      <p:pic>
        <p:nvPicPr>
          <p:cNvPr id="136" name="Image" descr="Image"/>
          <p:cNvPicPr>
            <a:picLocks noChangeAspect="1"/>
          </p:cNvPicPr>
          <p:nvPr/>
        </p:nvPicPr>
        <p:blipFill>
          <a:blip r:embed="rId3">
            <a:extLst/>
          </a:blip>
          <a:stretch>
            <a:fillRect/>
          </a:stretch>
        </p:blipFill>
        <p:spPr>
          <a:xfrm>
            <a:off x="7670251" y="2138471"/>
            <a:ext cx="5004699" cy="3753512"/>
          </a:xfrm>
          <a:prstGeom prst="rect">
            <a:avLst/>
          </a:prstGeom>
          <a:ln w="12700">
            <a:miter lim="400000"/>
          </a:ln>
          <a:effectLst>
            <a:reflection blurRad="0" stA="50000" stPos="0" endA="0" endPos="40000" dist="0" dir="5400000" fadeDir="5400000" sx="100000" sy="-100000" kx="0" ky="0" algn="bl" rotWithShape="0"/>
          </a:effectLst>
        </p:spPr>
      </p:pic>
      <p:sp>
        <p:nvSpPr>
          <p:cNvPr id="137" name="Spreading of Rumours…"/>
          <p:cNvSpPr txBox="1"/>
          <p:nvPr/>
        </p:nvSpPr>
        <p:spPr>
          <a:xfrm>
            <a:off x="8569596" y="7968218"/>
            <a:ext cx="3688322" cy="12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26" sz="2700">
                <a:latin typeface="Iowan Old Style"/>
                <a:ea typeface="Iowan Old Style"/>
                <a:cs typeface="Iowan Old Style"/>
                <a:sym typeface="Iowan Old Style"/>
              </a:defRPr>
            </a:pPr>
            <a:r>
              <a:t>Spreading of Rumours</a:t>
            </a:r>
          </a:p>
          <a:p>
            <a:pPr>
              <a:defRPr spc="26" sz="2700">
                <a:latin typeface="Iowan Old Style"/>
                <a:ea typeface="Iowan Old Style"/>
                <a:cs typeface="Iowan Old Style"/>
                <a:sym typeface="Iowan Old Style"/>
              </a:defRPr>
            </a:pPr>
            <a:r>
              <a:t> in a social network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ody"/>
          <p:cNvSpPr txBox="1"/>
          <p:nvPr>
            <p:ph type="body" sz="quarter" idx="1"/>
          </p:nvPr>
        </p:nvSpPr>
        <p:spPr>
          <a:prstGeom prst="rect">
            <a:avLst/>
          </a:prstGeom>
        </p:spPr>
        <p:txBody>
          <a:bodyPr/>
          <a:lstStyle/>
          <a:p>
            <a:pPr marL="17541" indent="-17541" defTabSz="37388">
              <a:spcBef>
                <a:spcPts val="0"/>
              </a:spcBef>
              <a:defRPr sz="100"/>
            </a:pPr>
          </a:p>
        </p:txBody>
      </p:sp>
      <p:sp>
        <p:nvSpPr>
          <p:cNvPr id="140" name="ABOUt the Problem…"/>
          <p:cNvSpPr txBox="1"/>
          <p:nvPr>
            <p:ph type="title"/>
          </p:nvPr>
        </p:nvSpPr>
        <p:spPr>
          <a:xfrm>
            <a:off x="571500" y="723898"/>
            <a:ext cx="11861800" cy="1108562"/>
          </a:xfrm>
          <a:prstGeom prst="rect">
            <a:avLst/>
          </a:prstGeom>
        </p:spPr>
        <p:txBody>
          <a:bodyPr/>
          <a:lstStyle/>
          <a:p>
            <a:pPr/>
            <a:r>
              <a:t>ABOUt the Problem…</a:t>
            </a:r>
          </a:p>
        </p:txBody>
      </p:sp>
      <p:sp>
        <p:nvSpPr>
          <p:cNvPr id="141" name="As every coin has two sides, this also has its own pros and cons. On one hand, people can share their innovations, ideas, happening topics, etc.…"/>
          <p:cNvSpPr txBox="1"/>
          <p:nvPr/>
        </p:nvSpPr>
        <p:spPr>
          <a:xfrm>
            <a:off x="571496" y="1752735"/>
            <a:ext cx="11861807" cy="1463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As every coin has two sides, this also has its own pros and cons. On one hand, people can share their innovations, ideas, happening topics, etc. </a:t>
            </a:r>
          </a:p>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On the other hand, these social networks may become the channel for spreading the rumours. </a:t>
            </a:r>
          </a:p>
        </p:txBody>
      </p:sp>
      <p:pic>
        <p:nvPicPr>
          <p:cNvPr id="142" name="Image" descr="Image"/>
          <p:cNvPicPr>
            <a:picLocks noChangeAspect="1"/>
          </p:cNvPicPr>
          <p:nvPr/>
        </p:nvPicPr>
        <p:blipFill>
          <a:blip r:embed="rId3">
            <a:extLst/>
          </a:blip>
          <a:stretch>
            <a:fillRect/>
          </a:stretch>
        </p:blipFill>
        <p:spPr>
          <a:xfrm>
            <a:off x="3983218" y="3511453"/>
            <a:ext cx="8557898" cy="5011526"/>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43" name="For example, if someone posts a rumour about an upcoming earthquake, which will cause chaos among the public.…"/>
          <p:cNvSpPr txBox="1"/>
          <p:nvPr/>
        </p:nvSpPr>
        <p:spPr>
          <a:xfrm>
            <a:off x="558604" y="3365498"/>
            <a:ext cx="3258319" cy="5303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For example, if someone posts a rumour about an upcoming earthquake, which will cause chaos among the public. </a:t>
            </a:r>
          </a:p>
          <a:p>
            <a:pPr marL="323056" indent="-323056"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Undoubtedly, these malicious rumours should be stopped as soon as possible once detected so that their negative influence can be minimised.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46" name="GOAL…"/>
          <p:cNvSpPr txBox="1"/>
          <p:nvPr>
            <p:ph type="title"/>
          </p:nvPr>
        </p:nvSpPr>
        <p:spPr>
          <a:xfrm>
            <a:off x="571500" y="723900"/>
            <a:ext cx="11861800" cy="1180078"/>
          </a:xfrm>
          <a:prstGeom prst="rect">
            <a:avLst/>
          </a:prstGeom>
        </p:spPr>
        <p:txBody>
          <a:bodyPr/>
          <a:lstStyle/>
          <a:p>
            <a:pPr/>
            <a:r>
              <a:t>GOAL…</a:t>
            </a:r>
          </a:p>
        </p:txBody>
      </p:sp>
      <p:sp>
        <p:nvSpPr>
          <p:cNvPr id="147" name="Most of the work concentrates on maximising the positive information through social networks based on the IC (Independent Cascade) model. On the other side, the negative influence minimisation problem has less attention.…"/>
          <p:cNvSpPr txBox="1"/>
          <p:nvPr/>
        </p:nvSpPr>
        <p:spPr>
          <a:xfrm>
            <a:off x="653524" y="1682161"/>
            <a:ext cx="11697752" cy="75717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Most of the work concentrates on maximising the positive information through social networks based on the IC (Independent Cascade) model. On the other side, the negative influence minimisation problem has less attention. </a:t>
            </a:r>
          </a:p>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So, strategies for blocking malicious rumour users and minimising the influence of those rumours should be developed. Rumour propagation is reduced by blocking the number of nodes or number of links in a social network.</a:t>
            </a:r>
          </a:p>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Our goal is to minimise the influence of the rumour, that is, the number of users that have accepted and sent the rumour, by blocking a certain subset of nodes. </a:t>
            </a:r>
          </a:p>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Once the rumour is detected, it should be stopped at the earliest in order to reduce the negative influence.</a:t>
            </a:r>
          </a:p>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This can be achieved by blocking certain subset of nodes as this reduces rumour propagation.</a:t>
            </a:r>
          </a:p>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Rumour propagation is reduced by blocking the number of nodes or number of links in a social network.</a:t>
            </a:r>
          </a:p>
          <a:p>
            <a:pPr marL="352425" indent="-352425" defTabSz="457200">
              <a:lnSpc>
                <a:spcPct val="120000"/>
              </a:lnSpc>
              <a:spcBef>
                <a:spcPts val="1200"/>
              </a:spcBef>
              <a:buSzPct val="45000"/>
              <a:buBlip>
                <a:blip r:embed="rId2"/>
              </a:buBlip>
              <a:defRPr spc="0" sz="2400">
                <a:solidFill>
                  <a:srgbClr val="000000"/>
                </a:solidFill>
                <a:latin typeface="Times"/>
                <a:ea typeface="Times"/>
                <a:cs typeface="Times"/>
                <a:sym typeface="Times"/>
              </a:defRPr>
            </a:pPr>
            <a:r>
              <a:t>Let us try to analyse few algorithms to achieve rumour minimisation.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50" name="Social Network Analysis …"/>
          <p:cNvSpPr txBox="1"/>
          <p:nvPr>
            <p:ph type="title"/>
          </p:nvPr>
        </p:nvSpPr>
        <p:spPr>
          <a:xfrm>
            <a:off x="571500" y="723900"/>
            <a:ext cx="11861800" cy="1184856"/>
          </a:xfrm>
          <a:prstGeom prst="rect">
            <a:avLst/>
          </a:prstGeom>
        </p:spPr>
        <p:txBody>
          <a:bodyPr/>
          <a:lstStyle/>
          <a:p>
            <a:pPr/>
            <a:r>
              <a:t>Social Network Analysis …</a:t>
            </a:r>
          </a:p>
        </p:txBody>
      </p:sp>
      <p:sp>
        <p:nvSpPr>
          <p:cNvPr id="151" name="Social Network Analysis (SNA) is the process of investigating social structures through the use of networks and graph theory.…"/>
          <p:cNvSpPr txBox="1"/>
          <p:nvPr/>
        </p:nvSpPr>
        <p:spPr>
          <a:xfrm>
            <a:off x="618540" y="2136425"/>
            <a:ext cx="6260698" cy="6858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0"/>
              </a:spcBef>
              <a:buSzPct val="45000"/>
              <a:buBlip>
                <a:blip r:embed="rId2"/>
              </a:buBlip>
              <a:defRPr spc="0" sz="2200">
                <a:solidFill>
                  <a:srgbClr val="222222"/>
                </a:solidFill>
                <a:latin typeface="Times"/>
                <a:ea typeface="Times"/>
                <a:cs typeface="Times"/>
                <a:sym typeface="Times"/>
              </a:defRPr>
            </a:pPr>
            <a:r>
              <a:t>Social Network Analysis (SNA) is the process of investigating social structures through the use of networks and graph theory.</a:t>
            </a:r>
          </a:p>
          <a:p>
            <a:pPr marL="352425" indent="-352425" defTabSz="457200">
              <a:lnSpc>
                <a:spcPct val="120000"/>
              </a:lnSpc>
              <a:spcBef>
                <a:spcPts val="0"/>
              </a:spcBef>
              <a:buSzPct val="45000"/>
              <a:buBlip>
                <a:blip r:embed="rId2"/>
              </a:buBlip>
              <a:defRPr spc="0" sz="2200">
                <a:solidFill>
                  <a:srgbClr val="222222"/>
                </a:solidFill>
                <a:latin typeface="Times"/>
                <a:ea typeface="Times"/>
                <a:cs typeface="Times"/>
                <a:sym typeface="Times"/>
              </a:defRPr>
            </a:pPr>
            <a:r>
              <a:t>It characterises networked structures in terms of nodes (individual people or things within the network) and the edges (interactions) that connect them.</a:t>
            </a:r>
          </a:p>
          <a:p>
            <a:pPr marL="352425" indent="-352425" defTabSz="457200">
              <a:lnSpc>
                <a:spcPct val="120000"/>
              </a:lnSpc>
              <a:spcBef>
                <a:spcPts val="0"/>
              </a:spcBef>
              <a:buSzPct val="45000"/>
              <a:buBlip>
                <a:blip r:embed="rId2"/>
              </a:buBlip>
              <a:defRPr spc="0" sz="2200">
                <a:solidFill>
                  <a:srgbClr val="222222"/>
                </a:solidFill>
                <a:latin typeface="Times"/>
                <a:ea typeface="Times"/>
                <a:cs typeface="Times"/>
                <a:sym typeface="Times"/>
              </a:defRPr>
            </a:pPr>
            <a:r>
              <a:t>These networks are often visualised through socio-grams in which nodes are represented as points and edges are represented as lines which help us to assess the networks qualitatively by varying the visual representation of their nodes and edges to reflect attributes of interest.</a:t>
            </a:r>
          </a:p>
          <a:p>
            <a:pPr marL="352425" indent="-352425" defTabSz="457200">
              <a:lnSpc>
                <a:spcPct val="120000"/>
              </a:lnSpc>
              <a:spcBef>
                <a:spcPts val="0"/>
              </a:spcBef>
              <a:buSzPct val="45000"/>
              <a:buBlip>
                <a:blip r:embed="rId2"/>
              </a:buBlip>
              <a:defRPr spc="0" sz="2200">
                <a:solidFill>
                  <a:srgbClr val="222222"/>
                </a:solidFill>
                <a:latin typeface="Times"/>
                <a:ea typeface="Times"/>
                <a:cs typeface="Times"/>
                <a:sym typeface="Times"/>
              </a:defRPr>
            </a:pPr>
            <a:r>
              <a:t>A directed graph G=(V,E) consists set of users denoted by node V and the relationship between users represented by edges E. </a:t>
            </a:r>
          </a:p>
        </p:txBody>
      </p:sp>
      <p:pic>
        <p:nvPicPr>
          <p:cNvPr id="152" name="Image" descr="Image"/>
          <p:cNvPicPr>
            <a:picLocks noChangeAspect="1"/>
          </p:cNvPicPr>
          <p:nvPr/>
        </p:nvPicPr>
        <p:blipFill>
          <a:blip r:embed="rId3">
            <a:extLst/>
          </a:blip>
          <a:stretch>
            <a:fillRect/>
          </a:stretch>
        </p:blipFill>
        <p:spPr>
          <a:xfrm>
            <a:off x="7640670" y="1775160"/>
            <a:ext cx="4472143" cy="4451437"/>
          </a:xfrm>
          <a:prstGeom prst="rect">
            <a:avLst/>
          </a:prstGeom>
          <a:ln w="12700">
            <a:miter lim="400000"/>
          </a:ln>
          <a:effectLst>
            <a:reflection blurRad="0" stA="50000" stPos="0" endA="0" endPos="40000" dist="0" dir="5400000" fadeDir="5400000" sx="100000" sy="-100000" kx="0" ky="0" algn="bl" rotWithShape="0"/>
          </a:effectLst>
        </p:spPr>
      </p:pic>
      <p:sp>
        <p:nvSpPr>
          <p:cNvPr id="153" name="The random graph denotation of online social networks.…"/>
          <p:cNvSpPr txBox="1"/>
          <p:nvPr/>
        </p:nvSpPr>
        <p:spPr>
          <a:xfrm>
            <a:off x="7372701" y="6400015"/>
            <a:ext cx="5008079" cy="2730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64317" indent="-264317" defTabSz="457200">
              <a:spcBef>
                <a:spcPts val="0"/>
              </a:spcBef>
              <a:buSzPct val="45000"/>
              <a:buBlip>
                <a:blip r:embed="rId2"/>
              </a:buBlip>
              <a:defRPr spc="0" sz="1800">
                <a:solidFill>
                  <a:srgbClr val="264653"/>
                </a:solidFill>
                <a:latin typeface="Times"/>
                <a:ea typeface="Times"/>
                <a:cs typeface="Times"/>
                <a:sym typeface="Times"/>
              </a:defRPr>
            </a:pPr>
            <a:r>
              <a:t>The random graph denotation of online social networks.</a:t>
            </a:r>
          </a:p>
          <a:p>
            <a:pPr marL="264317" indent="-264317" defTabSz="457200">
              <a:spcBef>
                <a:spcPts val="0"/>
              </a:spcBef>
              <a:buSzPct val="45000"/>
              <a:buBlip>
                <a:blip r:embed="rId2"/>
              </a:buBlip>
              <a:defRPr spc="0" sz="1800">
                <a:solidFill>
                  <a:srgbClr val="264653"/>
                </a:solidFill>
                <a:latin typeface="Times"/>
                <a:ea typeface="Times"/>
                <a:cs typeface="Times"/>
                <a:sym typeface="Times"/>
              </a:defRPr>
            </a:pPr>
            <a:r>
              <a:t>Nodes with different colours illustrate the different communities they belong to. </a:t>
            </a:r>
          </a:p>
          <a:p>
            <a:pPr marL="264317" indent="-264317" defTabSz="457200">
              <a:spcBef>
                <a:spcPts val="0"/>
              </a:spcBef>
              <a:buSzPct val="45000"/>
              <a:buBlip>
                <a:blip r:embed="rId2"/>
              </a:buBlip>
              <a:defRPr spc="0" sz="1800">
                <a:solidFill>
                  <a:srgbClr val="264653"/>
                </a:solidFill>
                <a:latin typeface="Times"/>
                <a:ea typeface="Times"/>
                <a:cs typeface="Times"/>
                <a:sym typeface="Times"/>
              </a:defRPr>
            </a:pPr>
            <a:r>
              <a:t>The size of the nodes indicates their degree or “influence” in the social network.</a:t>
            </a:r>
          </a:p>
          <a:p>
            <a:pPr marL="264317" indent="-264317" defTabSz="457200">
              <a:spcBef>
                <a:spcPts val="0"/>
              </a:spcBef>
              <a:buSzPct val="45000"/>
              <a:buBlip>
                <a:blip r:embed="rId2"/>
              </a:buBlip>
              <a:defRPr spc="0" sz="1800">
                <a:solidFill>
                  <a:srgbClr val="264653"/>
                </a:solidFill>
                <a:latin typeface="Times"/>
                <a:ea typeface="Times"/>
                <a:cs typeface="Times"/>
                <a:sym typeface="Times"/>
              </a:defRPr>
            </a:pPr>
            <a:r>
              <a:t>The bigger the node, higher is its degree, the more influential it is, and contributes more to rumour propagation.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56" name="RUMOUR DIFFUSION MODEL…"/>
          <p:cNvSpPr txBox="1"/>
          <p:nvPr>
            <p:ph type="title"/>
          </p:nvPr>
        </p:nvSpPr>
        <p:spPr>
          <a:xfrm>
            <a:off x="571500" y="723900"/>
            <a:ext cx="11861800" cy="1128205"/>
          </a:xfrm>
          <a:prstGeom prst="rect">
            <a:avLst/>
          </a:prstGeom>
        </p:spPr>
        <p:txBody>
          <a:bodyPr/>
          <a:lstStyle/>
          <a:p>
            <a:pPr/>
            <a:r>
              <a:t>RUMOUR DIFFUSION MODEL…</a:t>
            </a:r>
          </a:p>
        </p:txBody>
      </p:sp>
      <p:sp>
        <p:nvSpPr>
          <p:cNvPr id="157" name="Rumor diffusion mechanism is similar with that of epidemic propagation.…"/>
          <p:cNvSpPr txBox="1"/>
          <p:nvPr/>
        </p:nvSpPr>
        <p:spPr>
          <a:xfrm>
            <a:off x="694081" y="2101953"/>
            <a:ext cx="5979971" cy="70408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20000"/>
              </a:lnSpc>
              <a:spcBef>
                <a:spcPts val="1200"/>
              </a:spcBef>
              <a:defRPr b="1" spc="0" sz="2200">
                <a:solidFill>
                  <a:srgbClr val="231F20"/>
                </a:solidFill>
                <a:latin typeface="Times"/>
                <a:ea typeface="Times"/>
                <a:cs typeface="Times"/>
                <a:sym typeface="Times"/>
              </a:defRPr>
            </a:pPr>
            <a:r>
              <a:t>MACROSCOPIC / EPIDEMIC MODEL-</a:t>
            </a:r>
          </a:p>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Rumor diffusion mechanism is similar with that of epidemic propagation.</a:t>
            </a:r>
          </a:p>
          <a:p>
            <a:pPr marL="352425" indent="-352425" defTabSz="457200">
              <a:lnSpc>
                <a:spcPct val="120000"/>
              </a:lnSpc>
              <a:spcBef>
                <a:spcPts val="1200"/>
              </a:spcBef>
              <a:buSzPct val="45000"/>
              <a:buBlip>
                <a:blip r:embed="rId2"/>
              </a:buBlip>
              <a:defRPr b="1" spc="0" sz="2200">
                <a:solidFill>
                  <a:srgbClr val="000000"/>
                </a:solidFill>
                <a:latin typeface="Times"/>
                <a:ea typeface="Times"/>
                <a:cs typeface="Times"/>
                <a:sym typeface="Times"/>
              </a:defRPr>
            </a:pPr>
            <a:r>
              <a:t>SIR Model- </a:t>
            </a:r>
            <a:r>
              <a:rPr b="0"/>
              <a:t>In this model, nodes are in one of the three categories — Infected (the nodes who already accepted the rumour and spread it, ignorant), Susceptible (the nodes who hear the rumour and also actively spread it, spreader) and Recovered (the nodes who hear the rumour but do not spread it further, stifler). </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 rumour is propagated through the nodes by pairwise contacts between the spreaders and other nodes in the network.</a:t>
            </a:r>
          </a:p>
          <a:p>
            <a:pPr marL="352425" indent="-352425" defTabSz="457200">
              <a:lnSpc>
                <a:spcPct val="120000"/>
              </a:lnSpc>
              <a:spcBef>
                <a:spcPts val="1200"/>
              </a:spcBef>
              <a:buSzPct val="45000"/>
              <a:buBlip>
                <a:blip r:embed="rId2"/>
              </a:buBlip>
              <a:defRPr spc="0" sz="2200">
                <a:solidFill>
                  <a:srgbClr val="000000"/>
                </a:solidFill>
                <a:latin typeface="Times"/>
                <a:ea typeface="Times"/>
                <a:cs typeface="Times"/>
                <a:sym typeface="Times"/>
              </a:defRPr>
            </a:pPr>
            <a:r>
              <a:t>These contacts can only take place along the edges of undirected graph of complex network. </a:t>
            </a:r>
          </a:p>
        </p:txBody>
      </p:sp>
      <p:grpSp>
        <p:nvGrpSpPr>
          <p:cNvPr id="160" name="Screenshot 2019-10-31 at 12.07.03 AM.png"/>
          <p:cNvGrpSpPr/>
          <p:nvPr/>
        </p:nvGrpSpPr>
        <p:grpSpPr>
          <a:xfrm>
            <a:off x="7035594" y="1879530"/>
            <a:ext cx="5182013" cy="4022128"/>
            <a:chOff x="-1" y="0"/>
            <a:chExt cx="5182011" cy="4022127"/>
          </a:xfrm>
        </p:grpSpPr>
        <p:pic>
          <p:nvPicPr>
            <p:cNvPr id="158" name="Screenshot 2019-10-31 at 12.07.03 AM.png" descr="Screenshot 2019-10-31 at 12.07.03 AM.png"/>
            <p:cNvPicPr>
              <a:picLocks noChangeAspect="1"/>
            </p:cNvPicPr>
            <p:nvPr/>
          </p:nvPicPr>
          <p:blipFill>
            <a:blip r:embed="rId3">
              <a:extLst/>
            </a:blip>
            <a:stretch>
              <a:fillRect/>
            </a:stretch>
          </p:blipFill>
          <p:spPr>
            <a:xfrm>
              <a:off x="126999" y="88899"/>
              <a:ext cx="4928010" cy="3691927"/>
            </a:xfrm>
            <a:prstGeom prst="rect">
              <a:avLst/>
            </a:prstGeom>
            <a:ln w="12700" cap="flat">
              <a:noFill/>
              <a:miter lim="400000"/>
            </a:ln>
            <a:effectLst/>
          </p:spPr>
        </p:pic>
        <p:pic>
          <p:nvPicPr>
            <p:cNvPr id="159" name="Screenshot 2019-10-31 at 12.07.03 AM.png" descr="Screenshot 2019-10-31 at 12.07.03 AM.png"/>
            <p:cNvPicPr>
              <a:picLocks noChangeAspect="1"/>
            </p:cNvPicPr>
            <p:nvPr/>
          </p:nvPicPr>
          <p:blipFill>
            <a:blip r:embed="rId4">
              <a:extLst/>
            </a:blip>
            <a:stretch>
              <a:fillRect/>
            </a:stretch>
          </p:blipFill>
          <p:spPr>
            <a:xfrm>
              <a:off x="-2" y="-1"/>
              <a:ext cx="5182013" cy="4022128"/>
            </a:xfrm>
            <a:prstGeom prst="rect">
              <a:avLst/>
            </a:prstGeom>
            <a:ln w="12700" cap="flat">
              <a:noFill/>
              <a:miter lim="400000"/>
            </a:ln>
            <a:effectLst/>
          </p:spPr>
        </p:pic>
      </p:grpSp>
      <p:grpSp>
        <p:nvGrpSpPr>
          <p:cNvPr id="163" name="Screenshot 2019-10-31 at 12.07.26 AM.png"/>
          <p:cNvGrpSpPr/>
          <p:nvPr/>
        </p:nvGrpSpPr>
        <p:grpSpPr>
          <a:xfrm>
            <a:off x="7035596" y="6179440"/>
            <a:ext cx="5182012" cy="3094242"/>
            <a:chOff x="0" y="0"/>
            <a:chExt cx="5182010" cy="3094240"/>
          </a:xfrm>
        </p:grpSpPr>
        <p:pic>
          <p:nvPicPr>
            <p:cNvPr id="161" name="Screenshot 2019-10-31 at 12.07.26 AM.png" descr="Screenshot 2019-10-31 at 12.07.26 AM.png"/>
            <p:cNvPicPr>
              <a:picLocks noChangeAspect="1"/>
            </p:cNvPicPr>
            <p:nvPr/>
          </p:nvPicPr>
          <p:blipFill>
            <a:blip r:embed="rId5">
              <a:extLst/>
            </a:blip>
            <a:stretch>
              <a:fillRect/>
            </a:stretch>
          </p:blipFill>
          <p:spPr>
            <a:xfrm>
              <a:off x="127000" y="88901"/>
              <a:ext cx="4928009" cy="2764036"/>
            </a:xfrm>
            <a:prstGeom prst="rect">
              <a:avLst/>
            </a:prstGeom>
            <a:ln w="12700" cap="flat">
              <a:noFill/>
              <a:miter lim="400000"/>
            </a:ln>
            <a:effectLst/>
          </p:spPr>
        </p:pic>
        <p:pic>
          <p:nvPicPr>
            <p:cNvPr id="162" name="Screenshot 2019-10-31 at 12.07.26 AM.png" descr="Screenshot 2019-10-31 at 12.07.26 AM.png"/>
            <p:cNvPicPr>
              <a:picLocks noChangeAspect="1"/>
            </p:cNvPicPr>
            <p:nvPr/>
          </p:nvPicPr>
          <p:blipFill>
            <a:blip r:embed="rId6">
              <a:extLst/>
            </a:blip>
            <a:stretch>
              <a:fillRect/>
            </a:stretch>
          </p:blipFill>
          <p:spPr>
            <a:xfrm>
              <a:off x="-1" y="-1"/>
              <a:ext cx="5182011" cy="309424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66" name="Rumour diffusion model…"/>
          <p:cNvSpPr txBox="1"/>
          <p:nvPr>
            <p:ph type="title"/>
          </p:nvPr>
        </p:nvSpPr>
        <p:spPr>
          <a:xfrm>
            <a:off x="571500" y="723900"/>
            <a:ext cx="11861800" cy="1072140"/>
          </a:xfrm>
          <a:prstGeom prst="rect">
            <a:avLst/>
          </a:prstGeom>
        </p:spPr>
        <p:txBody>
          <a:bodyPr/>
          <a:lstStyle/>
          <a:p>
            <a:pPr/>
            <a:r>
              <a:t>Rumour diffusion model…</a:t>
            </a:r>
          </a:p>
        </p:txBody>
      </p:sp>
      <p:sp>
        <p:nvSpPr>
          <p:cNvPr id="167" name="The other macroscopic models involve SI, SIS and SIRS models.…"/>
          <p:cNvSpPr txBox="1"/>
          <p:nvPr/>
        </p:nvSpPr>
        <p:spPr>
          <a:xfrm>
            <a:off x="660400" y="2126364"/>
            <a:ext cx="11684000" cy="274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The other macroscopic models involve SI, SIS and SIRS models. </a:t>
            </a:r>
          </a:p>
          <a:p>
            <a:pPr marL="352425" indent="-352425" defTabSz="457200">
              <a:lnSpc>
                <a:spcPct val="120000"/>
              </a:lnSpc>
              <a:spcBef>
                <a:spcPts val="1200"/>
              </a:spcBef>
              <a:buSzPct val="45000"/>
              <a:buBlip>
                <a:blip r:embed="rId2"/>
              </a:buBlip>
              <a:defRPr b="1" spc="0" sz="2200">
                <a:solidFill>
                  <a:srgbClr val="2E2E2E"/>
                </a:solidFill>
                <a:latin typeface="Times"/>
                <a:ea typeface="Times"/>
                <a:cs typeface="Times"/>
                <a:sym typeface="Times"/>
              </a:defRPr>
            </a:pPr>
            <a:r>
              <a:t>SI model- </a:t>
            </a:r>
            <a:r>
              <a:rPr b="0"/>
              <a:t>Initially nodes are susceptible (S) and can be infected (I) with </a:t>
            </a:r>
            <a:br>
              <a:rPr b="0"/>
            </a:br>
            <a:r>
              <a:rPr b="0"/>
              <a:t>propagated rumours in the SI model. Susceptible nodes are uninfected nodes having infected neighbours and therefore have a higher probability </a:t>
            </a:r>
            <a:r>
              <a:rPr b="0">
                <a:solidFill>
                  <a:srgbClr val="231F20"/>
                </a:solidFill>
              </a:rPr>
              <a:t>of becoming infected and a contaminated node remains infected forever. SI model is not viable as it does not take into account that contaminated users can be cured after having been contaminated. </a:t>
            </a:r>
          </a:p>
        </p:txBody>
      </p:sp>
      <p:pic>
        <p:nvPicPr>
          <p:cNvPr id="168" name="Image" descr="Image"/>
          <p:cNvPicPr>
            <a:picLocks noChangeAspect="1"/>
          </p:cNvPicPr>
          <p:nvPr/>
        </p:nvPicPr>
        <p:blipFill>
          <a:blip r:embed="rId3">
            <a:extLst/>
          </a:blip>
          <a:stretch>
            <a:fillRect/>
          </a:stretch>
        </p:blipFill>
        <p:spPr>
          <a:xfrm>
            <a:off x="7029315" y="5006240"/>
            <a:ext cx="5461249" cy="347137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69" name="SIS model- In the SIS model, the probable states are yet again susceptible (S) and infected (I), but in this model, when susceptible nodes become contaminated they can cure back to susceptible after some period.…"/>
          <p:cNvSpPr txBox="1"/>
          <p:nvPr/>
        </p:nvSpPr>
        <p:spPr>
          <a:xfrm>
            <a:off x="652694" y="4943609"/>
            <a:ext cx="5787063" cy="3596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b="1" spc="0" sz="2200">
                <a:solidFill>
                  <a:srgbClr val="231F20"/>
                </a:solidFill>
                <a:latin typeface="Times"/>
                <a:ea typeface="Times"/>
                <a:cs typeface="Times"/>
                <a:sym typeface="Times"/>
              </a:defRPr>
            </a:pPr>
            <a:r>
              <a:t>SIS model- </a:t>
            </a:r>
            <a:r>
              <a:rPr b="0"/>
              <a:t>In the SIS model, the probable states are yet again susceptible (S) and infected (I), but in this model, when susceptible nodes become contaminated they can cure back to susceptible after some period. </a:t>
            </a:r>
          </a:p>
          <a:p>
            <a:pPr marL="352425" indent="-352425" defTabSz="457200">
              <a:lnSpc>
                <a:spcPct val="120000"/>
              </a:lnSpc>
              <a:spcBef>
                <a:spcPts val="1200"/>
              </a:spcBef>
              <a:buSzPct val="45000"/>
              <a:buBlip>
                <a:blip r:embed="rId2"/>
              </a:buBlip>
              <a:defRPr b="1" spc="0" sz="2200">
                <a:solidFill>
                  <a:srgbClr val="231F20"/>
                </a:solidFill>
                <a:latin typeface="Times"/>
                <a:ea typeface="Times"/>
                <a:cs typeface="Times"/>
                <a:sym typeface="Times"/>
              </a:defRPr>
            </a:pPr>
            <a:r>
              <a:t>SIRS model- </a:t>
            </a:r>
            <a:r>
              <a:rPr b="0"/>
              <a:t>In SIRS model, a recovered node can again become a susceptible node with some probability.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Body"/>
          <p:cNvSpPr txBox="1"/>
          <p:nvPr>
            <p:ph type="body" sz="quarter" idx="1"/>
          </p:nvPr>
        </p:nvSpPr>
        <p:spPr>
          <a:prstGeom prst="rect">
            <a:avLst/>
          </a:prstGeom>
        </p:spPr>
        <p:txBody>
          <a:bodyPr/>
          <a:lstStyle/>
          <a:p>
            <a:pPr marL="17541" indent="-17541" defTabSz="37388">
              <a:spcBef>
                <a:spcPts val="0"/>
              </a:spcBef>
              <a:defRPr sz="100"/>
            </a:pPr>
          </a:p>
        </p:txBody>
      </p:sp>
      <p:sp>
        <p:nvSpPr>
          <p:cNvPr id="172" name="RUMOUR DIFFUSION MODEL…"/>
          <p:cNvSpPr txBox="1"/>
          <p:nvPr>
            <p:ph type="title"/>
          </p:nvPr>
        </p:nvSpPr>
        <p:spPr>
          <a:xfrm>
            <a:off x="571500" y="723900"/>
            <a:ext cx="11861800" cy="1005543"/>
          </a:xfrm>
          <a:prstGeom prst="rect">
            <a:avLst/>
          </a:prstGeom>
        </p:spPr>
        <p:txBody>
          <a:bodyPr/>
          <a:lstStyle/>
          <a:p>
            <a:pPr/>
            <a:r>
              <a:t>RUMOUR DIFFUSION MODEL…</a:t>
            </a:r>
          </a:p>
        </p:txBody>
      </p:sp>
      <p:sp>
        <p:nvSpPr>
          <p:cNvPr id="173" name="MICROSCOPIC MODELS-…"/>
          <p:cNvSpPr txBox="1"/>
          <p:nvPr/>
        </p:nvSpPr>
        <p:spPr>
          <a:xfrm>
            <a:off x="584002" y="1893883"/>
            <a:ext cx="11641250" cy="289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b="1" spc="0" sz="2200">
                <a:solidFill>
                  <a:srgbClr val="231F20"/>
                </a:solidFill>
                <a:latin typeface="Times"/>
                <a:ea typeface="Times"/>
                <a:cs typeface="Times"/>
                <a:sym typeface="Times"/>
              </a:defRPr>
            </a:pPr>
            <a:r>
              <a:t>MICROSCOPIC MODELS-</a:t>
            </a:r>
          </a:p>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The known models in this category are Independent Cascades(IC) and Linear Threshold (LT) Models. </a:t>
            </a:r>
          </a:p>
          <a:p>
            <a:pPr marL="352425" indent="-352425" defTabSz="457200">
              <a:lnSpc>
                <a:spcPct val="120000"/>
              </a:lnSpc>
              <a:spcBef>
                <a:spcPts val="1200"/>
              </a:spcBef>
              <a:buSzPct val="45000"/>
              <a:buBlip>
                <a:blip r:embed="rId2"/>
              </a:buBlip>
              <a:defRPr b="1" spc="0" sz="2200">
                <a:solidFill>
                  <a:srgbClr val="231F20"/>
                </a:solidFill>
                <a:latin typeface="Times"/>
                <a:ea typeface="Times"/>
                <a:cs typeface="Times"/>
                <a:sym typeface="Times"/>
              </a:defRPr>
            </a:pPr>
            <a:r>
              <a:t>LT Model- </a:t>
            </a:r>
            <a:r>
              <a:rPr b="0"/>
              <a:t>In LT model, each node in the network selects a random threshold value, then at each time step inactive node gets influenced by all its active neighbours. The inactive node turns into active once the total weight of all its incoming neighbours reaches a threshold value. </a:t>
            </a:r>
            <a:r>
              <a:rPr b="0">
                <a:solidFill>
                  <a:srgbClr val="000000"/>
                </a:solidFill>
              </a:rPr>
              <a:t> </a:t>
            </a:r>
          </a:p>
        </p:txBody>
      </p:sp>
      <p:sp>
        <p:nvSpPr>
          <p:cNvPr id="174" name="IC Model- At one given instance, the node has only one chance to activate one of its inactive neighbouring nodes. The whole propagation process proceeds in discrete time steps. Initially, the cascade is triggered by a set of activated nodes.…"/>
          <p:cNvSpPr txBox="1"/>
          <p:nvPr/>
        </p:nvSpPr>
        <p:spPr>
          <a:xfrm>
            <a:off x="567282" y="5080355"/>
            <a:ext cx="5874812" cy="35966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b="1" spc="0" sz="2200">
                <a:solidFill>
                  <a:srgbClr val="000000"/>
                </a:solidFill>
                <a:latin typeface="Times"/>
                <a:ea typeface="Times"/>
                <a:cs typeface="Times"/>
                <a:sym typeface="Times"/>
              </a:defRPr>
            </a:pPr>
            <a:r>
              <a:t>IC Model- </a:t>
            </a:r>
            <a:r>
              <a:rPr b="0"/>
              <a:t>At one given instance, the node has only one chance to activate one of its inactive neighbouring nodes. The whole propagation process proceeds in discrete time steps. Initially, the cascade is triggered by a set of activated nodes.</a:t>
            </a:r>
          </a:p>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Both LT and the IC models are majorly utilised to maximise the influence of spread in network.</a:t>
            </a:r>
            <a:r>
              <a:rPr b="1"/>
              <a:t> </a:t>
            </a:r>
          </a:p>
        </p:txBody>
      </p:sp>
      <p:pic>
        <p:nvPicPr>
          <p:cNvPr id="175" name="Image" descr="Image"/>
          <p:cNvPicPr>
            <a:picLocks noChangeAspect="1"/>
          </p:cNvPicPr>
          <p:nvPr/>
        </p:nvPicPr>
        <p:blipFill>
          <a:blip r:embed="rId3">
            <a:extLst/>
          </a:blip>
          <a:stretch>
            <a:fillRect/>
          </a:stretch>
        </p:blipFill>
        <p:spPr>
          <a:xfrm>
            <a:off x="7612281" y="5093058"/>
            <a:ext cx="3713655" cy="3571243"/>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76" name="IC Model"/>
          <p:cNvSpPr txBox="1"/>
          <p:nvPr/>
        </p:nvSpPr>
        <p:spPr>
          <a:xfrm>
            <a:off x="8786348" y="8851899"/>
            <a:ext cx="136551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25" sz="2500">
                <a:latin typeface="Times"/>
                <a:ea typeface="Times"/>
                <a:cs typeface="Times"/>
                <a:sym typeface="Times"/>
              </a:defRPr>
            </a:lvl1pPr>
          </a:lstStyle>
          <a:p>
            <a:pPr/>
            <a:r>
              <a:t>IC Model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ine"/>
          <p:cNvSpPr txBox="1"/>
          <p:nvPr>
            <p:ph type="body" sz="quarter" idx="1"/>
          </p:nvPr>
        </p:nvSpPr>
        <p:spPr>
          <a:prstGeom prst="rect">
            <a:avLst/>
          </a:prstGeom>
        </p:spPr>
        <p:txBody>
          <a:bodyPr/>
          <a:lstStyle/>
          <a:p>
            <a:pPr marL="0" indent="0" defTabSz="87782">
              <a:spcBef>
                <a:spcPts val="0"/>
              </a:spcBef>
              <a:buSzTx/>
              <a:buNone/>
              <a:defRPr sz="100">
                <a:solidFill>
                  <a:srgbClr val="000000"/>
                </a:solidFill>
                <a:latin typeface="+mn-lt"/>
                <a:ea typeface="+mn-ea"/>
                <a:cs typeface="+mn-cs"/>
                <a:sym typeface="Helvetica"/>
              </a:defRPr>
            </a:pPr>
          </a:p>
        </p:txBody>
      </p:sp>
      <p:sp>
        <p:nvSpPr>
          <p:cNvPr id="179" name="RUMOUR influence minimisation …"/>
          <p:cNvSpPr txBox="1"/>
          <p:nvPr>
            <p:ph type="title"/>
          </p:nvPr>
        </p:nvSpPr>
        <p:spPr>
          <a:xfrm>
            <a:off x="571500" y="717550"/>
            <a:ext cx="11861800" cy="1123720"/>
          </a:xfrm>
          <a:prstGeom prst="rect">
            <a:avLst/>
          </a:prstGeom>
        </p:spPr>
        <p:txBody>
          <a:bodyPr/>
          <a:lstStyle/>
          <a:p>
            <a:pPr/>
            <a:r>
              <a:t>RUMOUR influence minimisation …</a:t>
            </a:r>
          </a:p>
        </p:txBody>
      </p:sp>
      <p:sp>
        <p:nvSpPr>
          <p:cNvPr id="180" name="Rumor influence minimisation addresses the problem of minimising the propagation effect of undesirable rumours in social networks.…"/>
          <p:cNvSpPr txBox="1"/>
          <p:nvPr/>
        </p:nvSpPr>
        <p:spPr>
          <a:xfrm>
            <a:off x="708307" y="2422920"/>
            <a:ext cx="6083601" cy="5608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Rumor influence minimisation addresses the problem of minimising the propagation effect of undesirable rumours in social networks.</a:t>
            </a:r>
          </a:p>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The rumour influence minimisation problem is converse to the classic influence maximisation problem.</a:t>
            </a:r>
          </a:p>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The figure(2) beside illustrates the mechanism of rumour blocking in social networks.</a:t>
            </a:r>
          </a:p>
          <a:p>
            <a:pPr marL="352425" indent="-352425" defTabSz="457200">
              <a:lnSpc>
                <a:spcPct val="120000"/>
              </a:lnSpc>
              <a:spcBef>
                <a:spcPts val="1200"/>
              </a:spcBef>
              <a:buSzPct val="45000"/>
              <a:buBlip>
                <a:blip r:embed="rId2"/>
              </a:buBlip>
              <a:defRPr spc="0" sz="2200">
                <a:solidFill>
                  <a:srgbClr val="231F20"/>
                </a:solidFill>
                <a:latin typeface="Times"/>
                <a:ea typeface="Times"/>
                <a:cs typeface="Times"/>
                <a:sym typeface="Times"/>
              </a:defRPr>
            </a:pPr>
            <a:r>
              <a:t>It shows both the normal rumour propagation process without any blockage in the social network and also the process when a set of nodes in the path of rumour propagation are blocked.</a:t>
            </a:r>
          </a:p>
        </p:txBody>
      </p:sp>
      <p:grpSp>
        <p:nvGrpSpPr>
          <p:cNvPr id="183" name="Image"/>
          <p:cNvGrpSpPr/>
          <p:nvPr/>
        </p:nvGrpSpPr>
        <p:grpSpPr>
          <a:xfrm>
            <a:off x="7369322" y="2057781"/>
            <a:ext cx="5159493" cy="2394890"/>
            <a:chOff x="0" y="-1"/>
            <a:chExt cx="5159492" cy="2394889"/>
          </a:xfrm>
        </p:grpSpPr>
        <p:pic>
          <p:nvPicPr>
            <p:cNvPr id="181" name="Image" descr="Image"/>
            <p:cNvPicPr>
              <a:picLocks noChangeAspect="1"/>
            </p:cNvPicPr>
            <p:nvPr/>
          </p:nvPicPr>
          <p:blipFill>
            <a:blip r:embed="rId3">
              <a:extLst/>
            </a:blip>
            <a:stretch>
              <a:fillRect/>
            </a:stretch>
          </p:blipFill>
          <p:spPr>
            <a:xfrm>
              <a:off x="126999" y="88900"/>
              <a:ext cx="4905493" cy="2064686"/>
            </a:xfrm>
            <a:prstGeom prst="rect">
              <a:avLst/>
            </a:prstGeom>
            <a:ln w="12700" cap="flat">
              <a:noFill/>
              <a:miter lim="400000"/>
            </a:ln>
            <a:effectLst/>
          </p:spPr>
        </p:pic>
        <p:pic>
          <p:nvPicPr>
            <p:cNvPr id="182" name="Image" descr="Image"/>
            <p:cNvPicPr>
              <a:picLocks noChangeAspect="1"/>
            </p:cNvPicPr>
            <p:nvPr/>
          </p:nvPicPr>
          <p:blipFill>
            <a:blip r:embed="rId4">
              <a:extLst/>
            </a:blip>
            <a:stretch>
              <a:fillRect/>
            </a:stretch>
          </p:blipFill>
          <p:spPr>
            <a:xfrm>
              <a:off x="-1" y="-2"/>
              <a:ext cx="5159493" cy="2394891"/>
            </a:xfrm>
            <a:prstGeom prst="rect">
              <a:avLst/>
            </a:prstGeom>
            <a:ln w="12700" cap="flat">
              <a:noFill/>
              <a:miter lim="400000"/>
            </a:ln>
            <a:effectLst/>
          </p:spPr>
        </p:pic>
      </p:grpSp>
      <p:grpSp>
        <p:nvGrpSpPr>
          <p:cNvPr id="186" name="Image"/>
          <p:cNvGrpSpPr/>
          <p:nvPr/>
        </p:nvGrpSpPr>
        <p:grpSpPr>
          <a:xfrm>
            <a:off x="7438472" y="5019467"/>
            <a:ext cx="5021203" cy="3463314"/>
            <a:chOff x="0" y="-1"/>
            <a:chExt cx="5021202" cy="3463313"/>
          </a:xfrm>
        </p:grpSpPr>
        <p:pic>
          <p:nvPicPr>
            <p:cNvPr id="184" name="Image" descr="Image"/>
            <p:cNvPicPr>
              <a:picLocks noChangeAspect="1"/>
            </p:cNvPicPr>
            <p:nvPr/>
          </p:nvPicPr>
          <p:blipFill>
            <a:blip r:embed="rId5">
              <a:extLst/>
            </a:blip>
            <a:stretch>
              <a:fillRect/>
            </a:stretch>
          </p:blipFill>
          <p:spPr>
            <a:xfrm>
              <a:off x="127000" y="88898"/>
              <a:ext cx="4767202" cy="3133113"/>
            </a:xfrm>
            <a:prstGeom prst="rect">
              <a:avLst/>
            </a:prstGeom>
            <a:ln w="12700" cap="flat">
              <a:noFill/>
              <a:miter lim="400000"/>
            </a:ln>
            <a:effectLst/>
          </p:spPr>
        </p:pic>
        <p:pic>
          <p:nvPicPr>
            <p:cNvPr id="185" name="Image" descr="Image"/>
            <p:cNvPicPr>
              <a:picLocks noChangeAspect="1"/>
            </p:cNvPicPr>
            <p:nvPr/>
          </p:nvPicPr>
          <p:blipFill>
            <a:blip r:embed="rId6">
              <a:extLst/>
            </a:blip>
            <a:stretch>
              <a:fillRect/>
            </a:stretch>
          </p:blipFill>
          <p:spPr>
            <a:xfrm>
              <a:off x="0" y="-2"/>
              <a:ext cx="5021203" cy="3463314"/>
            </a:xfrm>
            <a:prstGeom prst="rect">
              <a:avLst/>
            </a:prstGeom>
            <a:ln w="12700" cap="flat">
              <a:noFill/>
              <a:miter lim="400000"/>
            </a:ln>
            <a:effectLst/>
          </p:spPr>
        </p:pic>
      </p:grpSp>
      <p:sp>
        <p:nvSpPr>
          <p:cNvPr id="187" name="Figure (1)"/>
          <p:cNvSpPr txBox="1"/>
          <p:nvPr/>
        </p:nvSpPr>
        <p:spPr>
          <a:xfrm>
            <a:off x="9159464" y="4372527"/>
            <a:ext cx="175648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Iowan Old Style"/>
                <a:ea typeface="Iowan Old Style"/>
                <a:cs typeface="Iowan Old Style"/>
                <a:sym typeface="Iowan Old Style"/>
              </a:defRPr>
            </a:lvl1pPr>
          </a:lstStyle>
          <a:p>
            <a:pPr/>
            <a:r>
              <a:t>Figure (1)</a:t>
            </a:r>
          </a:p>
        </p:txBody>
      </p:sp>
      <p:sp>
        <p:nvSpPr>
          <p:cNvPr id="188" name="Figure (2)"/>
          <p:cNvSpPr txBox="1"/>
          <p:nvPr/>
        </p:nvSpPr>
        <p:spPr>
          <a:xfrm>
            <a:off x="9159464" y="8458158"/>
            <a:ext cx="175648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Iowan Old Style"/>
                <a:ea typeface="Iowan Old Style"/>
                <a:cs typeface="Iowan Old Style"/>
                <a:sym typeface="Iowan Old Style"/>
              </a:defRPr>
            </a:lvl1pPr>
          </a:lstStyle>
          <a:p>
            <a:pPr/>
            <a:r>
              <a:t>Figure (2)</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A7A7A7"/>
      </a:dk2>
      <a:lt2>
        <a:srgbClr val="535353"/>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Helvetica Neue"/>
        <a:ea typeface="Helvetica Neue"/>
        <a:cs typeface="Helvetica Neue"/>
      </a:majorFont>
      <a:minorFont>
        <a:latin typeface="Helvetica"/>
        <a:ea typeface="Helvetica"/>
        <a:cs typeface="Helvetica"/>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A7A7A7"/>
      </a:dk2>
      <a:lt2>
        <a:srgbClr val="535353"/>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Helvetica Neue"/>
        <a:ea typeface="Helvetica Neue"/>
        <a:cs typeface="Helvetica Neue"/>
      </a:majorFont>
      <a:minorFont>
        <a:latin typeface="Helvetica"/>
        <a:ea typeface="Helvetica"/>
        <a:cs typeface="Helvetica"/>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8" strike="noStrike" sz="2800" u="none" kumimoji="0" normalizeH="0">
            <a:ln>
              <a:noFill/>
            </a:ln>
            <a:solidFill>
              <a:srgbClr val="5C5C5C"/>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